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9" r:id="rId8"/>
    <p:sldId id="266" r:id="rId9"/>
    <p:sldId id="270" r:id="rId10"/>
    <p:sldId id="271" r:id="rId11"/>
    <p:sldId id="272" r:id="rId12"/>
    <p:sldId id="273" r:id="rId13"/>
    <p:sldId id="257" r:id="rId14"/>
    <p:sldId id="282" r:id="rId15"/>
    <p:sldId id="283" r:id="rId16"/>
    <p:sldId id="284" r:id="rId17"/>
    <p:sldId id="268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5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4B0BA8-3552-4A1C-930B-736C68B89EA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7F583C-5F9B-4EA9-9A86-3C17A22BED8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496B8AA-E373-425F-A694-DBEAE15F9FBE}" type="parTrans" cxnId="{B659E8F1-C81A-4E6A-8DC2-CF5DAD5F769F}">
      <dgm:prSet/>
      <dgm:spPr/>
      <dgm:t>
        <a:bodyPr/>
        <a:lstStyle/>
        <a:p>
          <a:endParaRPr lang="ru-RU"/>
        </a:p>
      </dgm:t>
    </dgm:pt>
    <dgm:pt modelId="{FF866601-4FF2-490D-A911-2A133278337B}" type="sibTrans" cxnId="{B659E8F1-C81A-4E6A-8DC2-CF5DAD5F769F}">
      <dgm:prSet/>
      <dgm:spPr/>
      <dgm:t>
        <a:bodyPr/>
        <a:lstStyle/>
        <a:p>
          <a:endParaRPr lang="ru-RU"/>
        </a:p>
      </dgm:t>
    </dgm:pt>
    <dgm:pt modelId="{979B7D09-98FA-41D9-948D-ABC488A9808A}">
      <dgm:prSet phldrT="[Текст]"/>
      <dgm:spPr/>
      <dgm:t>
        <a:bodyPr/>
        <a:lstStyle/>
        <a:p>
          <a:pPr algn="ctr"/>
          <a:r>
            <a:rPr lang="ru-RU" dirty="0" smtClean="0"/>
            <a:t>проблемно-ориентированный анализ ОО </a:t>
          </a:r>
          <a:endParaRPr lang="ru-RU" dirty="0"/>
        </a:p>
      </dgm:t>
    </dgm:pt>
    <dgm:pt modelId="{BCBC2701-1504-423D-9D63-322E550D54E6}" type="parTrans" cxnId="{CB9C45AE-C680-4E6F-AC1A-A9FACED912F8}">
      <dgm:prSet/>
      <dgm:spPr/>
      <dgm:t>
        <a:bodyPr/>
        <a:lstStyle/>
        <a:p>
          <a:endParaRPr lang="ru-RU"/>
        </a:p>
      </dgm:t>
    </dgm:pt>
    <dgm:pt modelId="{21A2C4C4-44A2-416A-8E5F-132000F4BD1A}" type="sibTrans" cxnId="{CB9C45AE-C680-4E6F-AC1A-A9FACED912F8}">
      <dgm:prSet/>
      <dgm:spPr/>
      <dgm:t>
        <a:bodyPr/>
        <a:lstStyle/>
        <a:p>
          <a:endParaRPr lang="ru-RU"/>
        </a:p>
      </dgm:t>
    </dgm:pt>
    <dgm:pt modelId="{65892B2F-EC70-4273-8FC9-899B05E68D4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968379DD-EC39-47CF-9012-21DFBE24395D}" type="parTrans" cxnId="{2BBC8998-3B0F-4A93-A780-616F4C0010FA}">
      <dgm:prSet/>
      <dgm:spPr/>
      <dgm:t>
        <a:bodyPr/>
        <a:lstStyle/>
        <a:p>
          <a:endParaRPr lang="ru-RU"/>
        </a:p>
      </dgm:t>
    </dgm:pt>
    <dgm:pt modelId="{D6B4737B-FC28-4C88-804D-AFC729DFBB0A}" type="sibTrans" cxnId="{2BBC8998-3B0F-4A93-A780-616F4C0010FA}">
      <dgm:prSet/>
      <dgm:spPr/>
      <dgm:t>
        <a:bodyPr/>
        <a:lstStyle/>
        <a:p>
          <a:endParaRPr lang="ru-RU"/>
        </a:p>
      </dgm:t>
    </dgm:pt>
    <dgm:pt modelId="{4A28CF5F-ADE3-4B24-B72F-BC511AD31495}">
      <dgm:prSet phldrT="[Текст]"/>
      <dgm:spPr/>
      <dgm:t>
        <a:bodyPr/>
        <a:lstStyle/>
        <a:p>
          <a:pPr algn="just"/>
          <a:r>
            <a:rPr lang="ru-RU" dirty="0" smtClean="0"/>
            <a:t>социальный заказ на образование </a:t>
          </a:r>
          <a:endParaRPr lang="ru-RU" dirty="0"/>
        </a:p>
      </dgm:t>
    </dgm:pt>
    <dgm:pt modelId="{7DD73991-0209-4C0C-8A65-EC547C4EE014}" type="parTrans" cxnId="{86E9589E-1CA2-4043-B8F5-CA652C08B8F1}">
      <dgm:prSet/>
      <dgm:spPr/>
      <dgm:t>
        <a:bodyPr/>
        <a:lstStyle/>
        <a:p>
          <a:endParaRPr lang="ru-RU"/>
        </a:p>
      </dgm:t>
    </dgm:pt>
    <dgm:pt modelId="{DF4A1CE8-6680-4C68-B9AE-A962B9098474}" type="sibTrans" cxnId="{86E9589E-1CA2-4043-B8F5-CA652C08B8F1}">
      <dgm:prSet/>
      <dgm:spPr/>
      <dgm:t>
        <a:bodyPr/>
        <a:lstStyle/>
        <a:p>
          <a:endParaRPr lang="ru-RU"/>
        </a:p>
      </dgm:t>
    </dgm:pt>
    <dgm:pt modelId="{77342491-B997-4CAB-B0D8-F7EDD0A973C6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44B6DA98-80B0-44FF-8920-3089281E0F7F}" type="parTrans" cxnId="{19E53831-120F-476A-B3BF-C98551FA6894}">
      <dgm:prSet/>
      <dgm:spPr/>
      <dgm:t>
        <a:bodyPr/>
        <a:lstStyle/>
        <a:p>
          <a:endParaRPr lang="ru-RU"/>
        </a:p>
      </dgm:t>
    </dgm:pt>
    <dgm:pt modelId="{BC8A6BB0-B1A7-4418-956E-2564621AA811}" type="sibTrans" cxnId="{19E53831-120F-476A-B3BF-C98551FA6894}">
      <dgm:prSet/>
      <dgm:spPr/>
      <dgm:t>
        <a:bodyPr/>
        <a:lstStyle/>
        <a:p>
          <a:endParaRPr lang="ru-RU"/>
        </a:p>
      </dgm:t>
    </dgm:pt>
    <dgm:pt modelId="{631C2240-98F5-4324-A0CF-46A5F894601A}">
      <dgm:prSet phldrT="[Текст]"/>
      <dgm:spPr/>
      <dgm:t>
        <a:bodyPr/>
        <a:lstStyle/>
        <a:p>
          <a:r>
            <a:rPr lang="ru-RU" dirty="0" smtClean="0"/>
            <a:t>требования государства</a:t>
          </a:r>
          <a:endParaRPr lang="ru-RU" dirty="0"/>
        </a:p>
      </dgm:t>
    </dgm:pt>
    <dgm:pt modelId="{8B5BD072-87CF-4803-9A9F-8900287B7E54}" type="parTrans" cxnId="{156F8303-3D47-4985-B8A9-F25B7219CCE6}">
      <dgm:prSet/>
      <dgm:spPr/>
      <dgm:t>
        <a:bodyPr/>
        <a:lstStyle/>
        <a:p>
          <a:endParaRPr lang="ru-RU"/>
        </a:p>
      </dgm:t>
    </dgm:pt>
    <dgm:pt modelId="{E5128DDB-B39F-4C75-9EDD-5ED740B71AB2}" type="sibTrans" cxnId="{156F8303-3D47-4985-B8A9-F25B7219CCE6}">
      <dgm:prSet/>
      <dgm:spPr/>
      <dgm:t>
        <a:bodyPr/>
        <a:lstStyle/>
        <a:p>
          <a:endParaRPr lang="ru-RU"/>
        </a:p>
      </dgm:t>
    </dgm:pt>
    <dgm:pt modelId="{AE362BF8-C553-42D2-9F59-320734C4C0E8}" type="pres">
      <dgm:prSet presAssocID="{224B0BA8-3552-4A1C-930B-736C68B89E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792B25-D7B4-4748-B7AE-5F8607D50014}" type="pres">
      <dgm:prSet presAssocID="{D07F583C-5F9B-4EA9-9A86-3C17A22BED8D}" presName="composite" presStyleCnt="0"/>
      <dgm:spPr/>
    </dgm:pt>
    <dgm:pt modelId="{BB1D4DF3-D7FB-4983-B16D-83F9116CFFCF}" type="pres">
      <dgm:prSet presAssocID="{D07F583C-5F9B-4EA9-9A86-3C17A22BED8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D3219-0C16-4248-B582-5ECF1B9CA9F0}" type="pres">
      <dgm:prSet presAssocID="{D07F583C-5F9B-4EA9-9A86-3C17A22BED8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9E456-E419-48DA-BA14-5FC049E508F8}" type="pres">
      <dgm:prSet presAssocID="{FF866601-4FF2-490D-A911-2A133278337B}" presName="sp" presStyleCnt="0"/>
      <dgm:spPr/>
    </dgm:pt>
    <dgm:pt modelId="{BFDD6C33-D47A-43E6-BA20-88A4D09BEA86}" type="pres">
      <dgm:prSet presAssocID="{65892B2F-EC70-4273-8FC9-899B05E68D49}" presName="composite" presStyleCnt="0"/>
      <dgm:spPr/>
    </dgm:pt>
    <dgm:pt modelId="{81283FB1-778A-46AB-9122-8FB7049374F0}" type="pres">
      <dgm:prSet presAssocID="{65892B2F-EC70-4273-8FC9-899B05E68D4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DE4C4-9A47-41B0-B2E7-624E4C010E88}" type="pres">
      <dgm:prSet presAssocID="{65892B2F-EC70-4273-8FC9-899B05E68D4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68254-0138-4152-9050-7B56CC6CECCC}" type="pres">
      <dgm:prSet presAssocID="{D6B4737B-FC28-4C88-804D-AFC729DFBB0A}" presName="sp" presStyleCnt="0"/>
      <dgm:spPr/>
    </dgm:pt>
    <dgm:pt modelId="{19F0993A-8D31-4A20-AE46-1F142E94364D}" type="pres">
      <dgm:prSet presAssocID="{77342491-B997-4CAB-B0D8-F7EDD0A973C6}" presName="composite" presStyleCnt="0"/>
      <dgm:spPr/>
    </dgm:pt>
    <dgm:pt modelId="{051476A0-7121-4614-BF3C-E25C2264D170}" type="pres">
      <dgm:prSet presAssocID="{77342491-B997-4CAB-B0D8-F7EDD0A973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81D50-90FE-4FD4-A507-34310629704F}" type="pres">
      <dgm:prSet presAssocID="{77342491-B997-4CAB-B0D8-F7EDD0A973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BCF51B-E78F-48CC-9DB2-F10595F0FFFD}" type="presOf" srcId="{4A28CF5F-ADE3-4B24-B72F-BC511AD31495}" destId="{4FCDE4C4-9A47-41B0-B2E7-624E4C010E88}" srcOrd="0" destOrd="0" presId="urn:microsoft.com/office/officeart/2005/8/layout/chevron2"/>
    <dgm:cxn modelId="{B659E8F1-C81A-4E6A-8DC2-CF5DAD5F769F}" srcId="{224B0BA8-3552-4A1C-930B-736C68B89EA1}" destId="{D07F583C-5F9B-4EA9-9A86-3C17A22BED8D}" srcOrd="0" destOrd="0" parTransId="{3496B8AA-E373-425F-A694-DBEAE15F9FBE}" sibTransId="{FF866601-4FF2-490D-A911-2A133278337B}"/>
    <dgm:cxn modelId="{864D23A7-B298-47E2-A73E-D782E930DDB4}" type="presOf" srcId="{D07F583C-5F9B-4EA9-9A86-3C17A22BED8D}" destId="{BB1D4DF3-D7FB-4983-B16D-83F9116CFFCF}" srcOrd="0" destOrd="0" presId="urn:microsoft.com/office/officeart/2005/8/layout/chevron2"/>
    <dgm:cxn modelId="{156F8303-3D47-4985-B8A9-F25B7219CCE6}" srcId="{77342491-B997-4CAB-B0D8-F7EDD0A973C6}" destId="{631C2240-98F5-4324-A0CF-46A5F894601A}" srcOrd="0" destOrd="0" parTransId="{8B5BD072-87CF-4803-9A9F-8900287B7E54}" sibTransId="{E5128DDB-B39F-4C75-9EDD-5ED740B71AB2}"/>
    <dgm:cxn modelId="{97632917-98CE-4A4D-B796-EBDA5F7A48A3}" type="presOf" srcId="{77342491-B997-4CAB-B0D8-F7EDD0A973C6}" destId="{051476A0-7121-4614-BF3C-E25C2264D170}" srcOrd="0" destOrd="0" presId="urn:microsoft.com/office/officeart/2005/8/layout/chevron2"/>
    <dgm:cxn modelId="{19E53831-120F-476A-B3BF-C98551FA6894}" srcId="{224B0BA8-3552-4A1C-930B-736C68B89EA1}" destId="{77342491-B997-4CAB-B0D8-F7EDD0A973C6}" srcOrd="2" destOrd="0" parTransId="{44B6DA98-80B0-44FF-8920-3089281E0F7F}" sibTransId="{BC8A6BB0-B1A7-4418-956E-2564621AA811}"/>
    <dgm:cxn modelId="{2BBC8998-3B0F-4A93-A780-616F4C0010FA}" srcId="{224B0BA8-3552-4A1C-930B-736C68B89EA1}" destId="{65892B2F-EC70-4273-8FC9-899B05E68D49}" srcOrd="1" destOrd="0" parTransId="{968379DD-EC39-47CF-9012-21DFBE24395D}" sibTransId="{D6B4737B-FC28-4C88-804D-AFC729DFBB0A}"/>
    <dgm:cxn modelId="{2B41E809-4B52-41C4-85BD-116307EB885F}" type="presOf" srcId="{631C2240-98F5-4324-A0CF-46A5F894601A}" destId="{1E681D50-90FE-4FD4-A507-34310629704F}" srcOrd="0" destOrd="0" presId="urn:microsoft.com/office/officeart/2005/8/layout/chevron2"/>
    <dgm:cxn modelId="{59C6DE3F-FF20-467C-9D78-84317DA55593}" type="presOf" srcId="{224B0BA8-3552-4A1C-930B-736C68B89EA1}" destId="{AE362BF8-C553-42D2-9F59-320734C4C0E8}" srcOrd="0" destOrd="0" presId="urn:microsoft.com/office/officeart/2005/8/layout/chevron2"/>
    <dgm:cxn modelId="{579EA54B-4920-4B87-BF6A-DD8D6BAEDA16}" type="presOf" srcId="{979B7D09-98FA-41D9-948D-ABC488A9808A}" destId="{B69D3219-0C16-4248-B582-5ECF1B9CA9F0}" srcOrd="0" destOrd="0" presId="urn:microsoft.com/office/officeart/2005/8/layout/chevron2"/>
    <dgm:cxn modelId="{86E9589E-1CA2-4043-B8F5-CA652C08B8F1}" srcId="{65892B2F-EC70-4273-8FC9-899B05E68D49}" destId="{4A28CF5F-ADE3-4B24-B72F-BC511AD31495}" srcOrd="0" destOrd="0" parTransId="{7DD73991-0209-4C0C-8A65-EC547C4EE014}" sibTransId="{DF4A1CE8-6680-4C68-B9AE-A962B9098474}"/>
    <dgm:cxn modelId="{3C1DF0B3-AEF6-457D-8907-860AFE054A3F}" type="presOf" srcId="{65892B2F-EC70-4273-8FC9-899B05E68D49}" destId="{81283FB1-778A-46AB-9122-8FB7049374F0}" srcOrd="0" destOrd="0" presId="urn:microsoft.com/office/officeart/2005/8/layout/chevron2"/>
    <dgm:cxn modelId="{CB9C45AE-C680-4E6F-AC1A-A9FACED912F8}" srcId="{D07F583C-5F9B-4EA9-9A86-3C17A22BED8D}" destId="{979B7D09-98FA-41D9-948D-ABC488A9808A}" srcOrd="0" destOrd="0" parTransId="{BCBC2701-1504-423D-9D63-322E550D54E6}" sibTransId="{21A2C4C4-44A2-416A-8E5F-132000F4BD1A}"/>
    <dgm:cxn modelId="{E4E058B4-500C-4C13-8368-699D4B2EF11E}" type="presParOf" srcId="{AE362BF8-C553-42D2-9F59-320734C4C0E8}" destId="{0D792B25-D7B4-4748-B7AE-5F8607D50014}" srcOrd="0" destOrd="0" presId="urn:microsoft.com/office/officeart/2005/8/layout/chevron2"/>
    <dgm:cxn modelId="{D8E98473-A545-4AA7-91A1-CB85803EAD93}" type="presParOf" srcId="{0D792B25-D7B4-4748-B7AE-5F8607D50014}" destId="{BB1D4DF3-D7FB-4983-B16D-83F9116CFFCF}" srcOrd="0" destOrd="0" presId="urn:microsoft.com/office/officeart/2005/8/layout/chevron2"/>
    <dgm:cxn modelId="{2D71FB85-C5D2-4E48-9D5B-9A878B87576C}" type="presParOf" srcId="{0D792B25-D7B4-4748-B7AE-5F8607D50014}" destId="{B69D3219-0C16-4248-B582-5ECF1B9CA9F0}" srcOrd="1" destOrd="0" presId="urn:microsoft.com/office/officeart/2005/8/layout/chevron2"/>
    <dgm:cxn modelId="{4D9229E2-50DC-4836-A8CA-EB99A2A9F22B}" type="presParOf" srcId="{AE362BF8-C553-42D2-9F59-320734C4C0E8}" destId="{7169E456-E419-48DA-BA14-5FC049E508F8}" srcOrd="1" destOrd="0" presId="urn:microsoft.com/office/officeart/2005/8/layout/chevron2"/>
    <dgm:cxn modelId="{64C524BF-C2C4-4AD8-9079-D5318BAE9EAB}" type="presParOf" srcId="{AE362BF8-C553-42D2-9F59-320734C4C0E8}" destId="{BFDD6C33-D47A-43E6-BA20-88A4D09BEA86}" srcOrd="2" destOrd="0" presId="urn:microsoft.com/office/officeart/2005/8/layout/chevron2"/>
    <dgm:cxn modelId="{E9461D5A-E7C6-49E7-A422-E480351265DF}" type="presParOf" srcId="{BFDD6C33-D47A-43E6-BA20-88A4D09BEA86}" destId="{81283FB1-778A-46AB-9122-8FB7049374F0}" srcOrd="0" destOrd="0" presId="urn:microsoft.com/office/officeart/2005/8/layout/chevron2"/>
    <dgm:cxn modelId="{6C1F3E0B-0DED-44C8-8239-A62CCC4A7567}" type="presParOf" srcId="{BFDD6C33-D47A-43E6-BA20-88A4D09BEA86}" destId="{4FCDE4C4-9A47-41B0-B2E7-624E4C010E88}" srcOrd="1" destOrd="0" presId="urn:microsoft.com/office/officeart/2005/8/layout/chevron2"/>
    <dgm:cxn modelId="{D775E878-E043-46AF-B4E2-25078BE4F3AD}" type="presParOf" srcId="{AE362BF8-C553-42D2-9F59-320734C4C0E8}" destId="{C4068254-0138-4152-9050-7B56CC6CECCC}" srcOrd="3" destOrd="0" presId="urn:microsoft.com/office/officeart/2005/8/layout/chevron2"/>
    <dgm:cxn modelId="{27867A68-64FB-4553-B6F9-E49654319AC6}" type="presParOf" srcId="{AE362BF8-C553-42D2-9F59-320734C4C0E8}" destId="{19F0993A-8D31-4A20-AE46-1F142E94364D}" srcOrd="4" destOrd="0" presId="urn:microsoft.com/office/officeart/2005/8/layout/chevron2"/>
    <dgm:cxn modelId="{845F799A-300E-4F13-A708-9CF6592B45E5}" type="presParOf" srcId="{19F0993A-8D31-4A20-AE46-1F142E94364D}" destId="{051476A0-7121-4614-BF3C-E25C2264D170}" srcOrd="0" destOrd="0" presId="urn:microsoft.com/office/officeart/2005/8/layout/chevron2"/>
    <dgm:cxn modelId="{D2701053-F6C6-4391-888D-232EF53588C3}" type="presParOf" srcId="{19F0993A-8D31-4A20-AE46-1F142E94364D}" destId="{1E681D50-90FE-4FD4-A507-3431062970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950D0B-A1AC-4C97-8A69-26C03C4FE10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C11DAA2B-73EA-4963-B17E-7AC1446C88F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Коорди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национный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центр</a:t>
          </a:r>
        </a:p>
      </dgm:t>
    </dgm:pt>
    <dgm:pt modelId="{CC1DFCE9-C79A-40C9-8C6B-21C83651FCD5}" type="parTrans" cxnId="{3D52B44C-B0E1-48F3-BFBC-5CC415E5F751}">
      <dgm:prSet/>
      <dgm:spPr/>
      <dgm:t>
        <a:bodyPr/>
        <a:lstStyle/>
        <a:p>
          <a:endParaRPr lang="ru-RU"/>
        </a:p>
      </dgm:t>
    </dgm:pt>
    <dgm:pt modelId="{EE8E6FCD-C30B-40C4-8F15-197A9082FAC2}" type="sibTrans" cxnId="{3D52B44C-B0E1-48F3-BFBC-5CC415E5F751}">
      <dgm:prSet/>
      <dgm:spPr/>
      <dgm:t>
        <a:bodyPr/>
        <a:lstStyle/>
        <a:p>
          <a:endParaRPr lang="ru-RU"/>
        </a:p>
      </dgm:t>
    </dgm:pt>
    <dgm:pt modelId="{7AE64216-A200-4D42-9A02-28CD235318B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Мини-группа</a:t>
          </a:r>
        </a:p>
      </dgm:t>
    </dgm:pt>
    <dgm:pt modelId="{84B389A5-D1D9-4693-B97B-91A94A9F8351}" type="parTrans" cxnId="{CE3181E1-AB1C-41C0-AA1C-5A1A2ACBAD9D}">
      <dgm:prSet/>
      <dgm:spPr/>
      <dgm:t>
        <a:bodyPr/>
        <a:lstStyle/>
        <a:p>
          <a:endParaRPr lang="ru-RU"/>
        </a:p>
      </dgm:t>
    </dgm:pt>
    <dgm:pt modelId="{DD44EF52-A488-4098-916B-B0E82DAD5011}" type="sibTrans" cxnId="{CE3181E1-AB1C-41C0-AA1C-5A1A2ACBAD9D}">
      <dgm:prSet/>
      <dgm:spPr/>
      <dgm:t>
        <a:bodyPr/>
        <a:lstStyle/>
        <a:p>
          <a:endParaRPr lang="ru-RU"/>
        </a:p>
      </dgm:t>
    </dgm:pt>
    <dgm:pt modelId="{9E0BC52D-D187-43FF-8A71-8339D8703F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Мини-группа</a:t>
          </a:r>
        </a:p>
      </dgm:t>
    </dgm:pt>
    <dgm:pt modelId="{B8A7E8FF-4EA7-4202-B535-4A01E398E87C}" type="parTrans" cxnId="{9A5436F9-41B9-4D9A-92E1-BF38237791FD}">
      <dgm:prSet/>
      <dgm:spPr/>
      <dgm:t>
        <a:bodyPr/>
        <a:lstStyle/>
        <a:p>
          <a:endParaRPr lang="ru-RU"/>
        </a:p>
      </dgm:t>
    </dgm:pt>
    <dgm:pt modelId="{68E37AA9-4054-4F37-82B9-0B820B723BDC}" type="sibTrans" cxnId="{9A5436F9-41B9-4D9A-92E1-BF38237791FD}">
      <dgm:prSet/>
      <dgm:spPr/>
      <dgm:t>
        <a:bodyPr/>
        <a:lstStyle/>
        <a:p>
          <a:endParaRPr lang="ru-RU"/>
        </a:p>
      </dgm:t>
    </dgm:pt>
    <dgm:pt modelId="{9006CB97-D181-4E50-B530-9C08F563D9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Мини-группа</a:t>
          </a:r>
        </a:p>
      </dgm:t>
    </dgm:pt>
    <dgm:pt modelId="{BD39F5DC-235F-440E-A055-8D0E0AFD2FBC}" type="parTrans" cxnId="{C346DDD0-399F-4B26-A032-E739265E7206}">
      <dgm:prSet/>
      <dgm:spPr/>
      <dgm:t>
        <a:bodyPr/>
        <a:lstStyle/>
        <a:p>
          <a:endParaRPr lang="ru-RU"/>
        </a:p>
      </dgm:t>
    </dgm:pt>
    <dgm:pt modelId="{88280BFA-E328-43F0-8A60-B2E9BAD5DF66}" type="sibTrans" cxnId="{C346DDD0-399F-4B26-A032-E739265E7206}">
      <dgm:prSet/>
      <dgm:spPr/>
      <dgm:t>
        <a:bodyPr/>
        <a:lstStyle/>
        <a:p>
          <a:endParaRPr lang="ru-RU"/>
        </a:p>
      </dgm:t>
    </dgm:pt>
    <dgm:pt modelId="{5CA1C08E-8A48-41D2-97F2-EDF85F11E76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Мини-группа</a:t>
          </a:r>
        </a:p>
      </dgm:t>
    </dgm:pt>
    <dgm:pt modelId="{19877CA4-8114-4815-B50E-0F29AFF34A36}" type="parTrans" cxnId="{25D0722D-AD73-4678-B8B5-79B7049CEBE9}">
      <dgm:prSet/>
      <dgm:spPr/>
      <dgm:t>
        <a:bodyPr/>
        <a:lstStyle/>
        <a:p>
          <a:endParaRPr lang="ru-RU"/>
        </a:p>
      </dgm:t>
    </dgm:pt>
    <dgm:pt modelId="{5D6BB590-6D1D-48C7-9D66-9C5B4625E2A2}" type="sibTrans" cxnId="{25D0722D-AD73-4678-B8B5-79B7049CEBE9}">
      <dgm:prSet/>
      <dgm:spPr/>
      <dgm:t>
        <a:bodyPr/>
        <a:lstStyle/>
        <a:p>
          <a:endParaRPr lang="ru-RU"/>
        </a:p>
      </dgm:t>
    </dgm:pt>
    <dgm:pt modelId="{F8ECC99C-7E92-4CD9-9D90-C22CFD5BA8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Мини-группа</a:t>
          </a:r>
        </a:p>
      </dgm:t>
    </dgm:pt>
    <dgm:pt modelId="{F4A391D7-C259-41AB-AD8C-3A69A7DCEAB3}" type="parTrans" cxnId="{5EFE28C9-FFAD-4D2B-92E1-C954DBC5214A}">
      <dgm:prSet/>
      <dgm:spPr/>
      <dgm:t>
        <a:bodyPr/>
        <a:lstStyle/>
        <a:p>
          <a:endParaRPr lang="ru-RU"/>
        </a:p>
      </dgm:t>
    </dgm:pt>
    <dgm:pt modelId="{38170728-DB6B-4DC0-B4AD-21365C315149}" type="sibTrans" cxnId="{5EFE28C9-FFAD-4D2B-92E1-C954DBC5214A}">
      <dgm:prSet/>
      <dgm:spPr/>
      <dgm:t>
        <a:bodyPr/>
        <a:lstStyle/>
        <a:p>
          <a:endParaRPr lang="ru-RU"/>
        </a:p>
      </dgm:t>
    </dgm:pt>
    <dgm:pt modelId="{17503D78-189D-43EA-8C35-12CCF69F4A60}" type="pres">
      <dgm:prSet presAssocID="{25950D0B-A1AC-4C97-8A69-26C03C4FE10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935F6D0-0B07-4DE0-B78D-D26CC25A951A}" type="pres">
      <dgm:prSet presAssocID="{C11DAA2B-73EA-4963-B17E-7AC1446C88F2}" presName="centerShape" presStyleLbl="node0" presStyleIdx="0" presStyleCnt="1"/>
      <dgm:spPr/>
      <dgm:t>
        <a:bodyPr/>
        <a:lstStyle/>
        <a:p>
          <a:endParaRPr lang="ru-RU"/>
        </a:p>
      </dgm:t>
    </dgm:pt>
    <dgm:pt modelId="{ABD061D2-5295-4F3B-9AD1-239ED6A1290B}" type="pres">
      <dgm:prSet presAssocID="{84B389A5-D1D9-4693-B97B-91A94A9F8351}" presName="Name9" presStyleLbl="parChTrans1D2" presStyleIdx="0" presStyleCnt="5"/>
      <dgm:spPr/>
      <dgm:t>
        <a:bodyPr/>
        <a:lstStyle/>
        <a:p>
          <a:endParaRPr lang="ru-RU"/>
        </a:p>
      </dgm:t>
    </dgm:pt>
    <dgm:pt modelId="{A552623E-4A94-4837-BBBE-401F5F150697}" type="pres">
      <dgm:prSet presAssocID="{84B389A5-D1D9-4693-B97B-91A94A9F8351}" presName="connTx" presStyleLbl="parChTrans1D2" presStyleIdx="0" presStyleCnt="5"/>
      <dgm:spPr/>
      <dgm:t>
        <a:bodyPr/>
        <a:lstStyle/>
        <a:p>
          <a:endParaRPr lang="ru-RU"/>
        </a:p>
      </dgm:t>
    </dgm:pt>
    <dgm:pt modelId="{51E832A0-8A17-4A0C-9184-D35FB61235B6}" type="pres">
      <dgm:prSet presAssocID="{7AE64216-A200-4D42-9A02-28CD235318B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ED7AD-3357-4B4C-B64E-963FF0BC879C}" type="pres">
      <dgm:prSet presAssocID="{B8A7E8FF-4EA7-4202-B535-4A01E398E87C}" presName="Name9" presStyleLbl="parChTrans1D2" presStyleIdx="1" presStyleCnt="5"/>
      <dgm:spPr/>
      <dgm:t>
        <a:bodyPr/>
        <a:lstStyle/>
        <a:p>
          <a:endParaRPr lang="ru-RU"/>
        </a:p>
      </dgm:t>
    </dgm:pt>
    <dgm:pt modelId="{38F5169C-FB8B-41F7-AC30-1D73194BA58B}" type="pres">
      <dgm:prSet presAssocID="{B8A7E8FF-4EA7-4202-B535-4A01E398E87C}" presName="connTx" presStyleLbl="parChTrans1D2" presStyleIdx="1" presStyleCnt="5"/>
      <dgm:spPr/>
      <dgm:t>
        <a:bodyPr/>
        <a:lstStyle/>
        <a:p>
          <a:endParaRPr lang="ru-RU"/>
        </a:p>
      </dgm:t>
    </dgm:pt>
    <dgm:pt modelId="{C3C9F787-1E06-43DE-92AC-0B8A3481DD62}" type="pres">
      <dgm:prSet presAssocID="{9E0BC52D-D187-43FF-8A71-8339D8703FA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7AC2F-BC66-4C9F-A1E8-14B3A5E5C667}" type="pres">
      <dgm:prSet presAssocID="{BD39F5DC-235F-440E-A055-8D0E0AFD2FBC}" presName="Name9" presStyleLbl="parChTrans1D2" presStyleIdx="2" presStyleCnt="5"/>
      <dgm:spPr/>
      <dgm:t>
        <a:bodyPr/>
        <a:lstStyle/>
        <a:p>
          <a:endParaRPr lang="ru-RU"/>
        </a:p>
      </dgm:t>
    </dgm:pt>
    <dgm:pt modelId="{61433D13-BFD5-41EE-BED2-28E9BE54E941}" type="pres">
      <dgm:prSet presAssocID="{BD39F5DC-235F-440E-A055-8D0E0AFD2FBC}" presName="connTx" presStyleLbl="parChTrans1D2" presStyleIdx="2" presStyleCnt="5"/>
      <dgm:spPr/>
      <dgm:t>
        <a:bodyPr/>
        <a:lstStyle/>
        <a:p>
          <a:endParaRPr lang="ru-RU"/>
        </a:p>
      </dgm:t>
    </dgm:pt>
    <dgm:pt modelId="{3E56B142-4B9F-4435-9355-644D6AF7A382}" type="pres">
      <dgm:prSet presAssocID="{9006CB97-D181-4E50-B530-9C08F563D9E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325CC-E238-4147-87F2-EBE1279A3969}" type="pres">
      <dgm:prSet presAssocID="{19877CA4-8114-4815-B50E-0F29AFF34A36}" presName="Name9" presStyleLbl="parChTrans1D2" presStyleIdx="3" presStyleCnt="5"/>
      <dgm:spPr/>
      <dgm:t>
        <a:bodyPr/>
        <a:lstStyle/>
        <a:p>
          <a:endParaRPr lang="ru-RU"/>
        </a:p>
      </dgm:t>
    </dgm:pt>
    <dgm:pt modelId="{BB2CEBE5-5DB1-40F6-82C6-0734B6B60943}" type="pres">
      <dgm:prSet presAssocID="{19877CA4-8114-4815-B50E-0F29AFF34A36}" presName="connTx" presStyleLbl="parChTrans1D2" presStyleIdx="3" presStyleCnt="5"/>
      <dgm:spPr/>
      <dgm:t>
        <a:bodyPr/>
        <a:lstStyle/>
        <a:p>
          <a:endParaRPr lang="ru-RU"/>
        </a:p>
      </dgm:t>
    </dgm:pt>
    <dgm:pt modelId="{15C028A7-CC94-40D9-AC26-6F6FDAF53372}" type="pres">
      <dgm:prSet presAssocID="{5CA1C08E-8A48-41D2-97F2-EDF85F11E7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66164-DA9E-4448-B98C-AC70C7808701}" type="pres">
      <dgm:prSet presAssocID="{F4A391D7-C259-41AB-AD8C-3A69A7DCEAB3}" presName="Name9" presStyleLbl="parChTrans1D2" presStyleIdx="4" presStyleCnt="5"/>
      <dgm:spPr/>
      <dgm:t>
        <a:bodyPr/>
        <a:lstStyle/>
        <a:p>
          <a:endParaRPr lang="ru-RU"/>
        </a:p>
      </dgm:t>
    </dgm:pt>
    <dgm:pt modelId="{E2FA09FE-8558-4886-8D6E-96464D4180C4}" type="pres">
      <dgm:prSet presAssocID="{F4A391D7-C259-41AB-AD8C-3A69A7DCEAB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B968EC7C-97D6-4012-B58B-1777654C65BD}" type="pres">
      <dgm:prSet presAssocID="{F8ECC99C-7E92-4CD9-9D90-C22CFD5BA8A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DCA9A9-2CC6-45BD-AF05-56C87EE80449}" type="presOf" srcId="{F4A391D7-C259-41AB-AD8C-3A69A7DCEAB3}" destId="{E2FA09FE-8558-4886-8D6E-96464D4180C4}" srcOrd="1" destOrd="0" presId="urn:microsoft.com/office/officeart/2005/8/layout/radial1"/>
    <dgm:cxn modelId="{877C06E3-2DEF-448C-8834-02BE790A6CED}" type="presOf" srcId="{B8A7E8FF-4EA7-4202-B535-4A01E398E87C}" destId="{38F5169C-FB8B-41F7-AC30-1D73194BA58B}" srcOrd="1" destOrd="0" presId="urn:microsoft.com/office/officeart/2005/8/layout/radial1"/>
    <dgm:cxn modelId="{B458BDAA-B9B5-4E41-A5F9-7921DB7A004C}" type="presOf" srcId="{B8A7E8FF-4EA7-4202-B535-4A01E398E87C}" destId="{27AED7AD-3357-4B4C-B64E-963FF0BC879C}" srcOrd="0" destOrd="0" presId="urn:microsoft.com/office/officeart/2005/8/layout/radial1"/>
    <dgm:cxn modelId="{9A5436F9-41B9-4D9A-92E1-BF38237791FD}" srcId="{C11DAA2B-73EA-4963-B17E-7AC1446C88F2}" destId="{9E0BC52D-D187-43FF-8A71-8339D8703FAF}" srcOrd="1" destOrd="0" parTransId="{B8A7E8FF-4EA7-4202-B535-4A01E398E87C}" sibTransId="{68E37AA9-4054-4F37-82B9-0B820B723BDC}"/>
    <dgm:cxn modelId="{3FDEB316-92B8-4D81-B82F-E6F0D0E83DFA}" type="presOf" srcId="{84B389A5-D1D9-4693-B97B-91A94A9F8351}" destId="{ABD061D2-5295-4F3B-9AD1-239ED6A1290B}" srcOrd="0" destOrd="0" presId="urn:microsoft.com/office/officeart/2005/8/layout/radial1"/>
    <dgm:cxn modelId="{11947393-F428-419E-AD08-FE7EA20EF0A9}" type="presOf" srcId="{19877CA4-8114-4815-B50E-0F29AFF34A36}" destId="{BB2CEBE5-5DB1-40F6-82C6-0734B6B60943}" srcOrd="1" destOrd="0" presId="urn:microsoft.com/office/officeart/2005/8/layout/radial1"/>
    <dgm:cxn modelId="{EB273943-30BC-4D15-9B3A-C7E0BED0F081}" type="presOf" srcId="{C11DAA2B-73EA-4963-B17E-7AC1446C88F2}" destId="{0935F6D0-0B07-4DE0-B78D-D26CC25A951A}" srcOrd="0" destOrd="0" presId="urn:microsoft.com/office/officeart/2005/8/layout/radial1"/>
    <dgm:cxn modelId="{286646CD-398B-42B9-8F00-38D0012BD66B}" type="presOf" srcId="{25950D0B-A1AC-4C97-8A69-26C03C4FE10B}" destId="{17503D78-189D-43EA-8C35-12CCF69F4A60}" srcOrd="0" destOrd="0" presId="urn:microsoft.com/office/officeart/2005/8/layout/radial1"/>
    <dgm:cxn modelId="{B3C77CA5-9882-45F9-BE36-BD89DE77F513}" type="presOf" srcId="{5CA1C08E-8A48-41D2-97F2-EDF85F11E76E}" destId="{15C028A7-CC94-40D9-AC26-6F6FDAF53372}" srcOrd="0" destOrd="0" presId="urn:microsoft.com/office/officeart/2005/8/layout/radial1"/>
    <dgm:cxn modelId="{9EB40707-13C5-41B1-981D-0EF7FFFF9BE9}" type="presOf" srcId="{BD39F5DC-235F-440E-A055-8D0E0AFD2FBC}" destId="{9D17AC2F-BC66-4C9F-A1E8-14B3A5E5C667}" srcOrd="0" destOrd="0" presId="urn:microsoft.com/office/officeart/2005/8/layout/radial1"/>
    <dgm:cxn modelId="{3D52B44C-B0E1-48F3-BFBC-5CC415E5F751}" srcId="{25950D0B-A1AC-4C97-8A69-26C03C4FE10B}" destId="{C11DAA2B-73EA-4963-B17E-7AC1446C88F2}" srcOrd="0" destOrd="0" parTransId="{CC1DFCE9-C79A-40C9-8C6B-21C83651FCD5}" sibTransId="{EE8E6FCD-C30B-40C4-8F15-197A9082FAC2}"/>
    <dgm:cxn modelId="{4CD01514-DBBD-4F96-9C1C-F2985AE09AFD}" type="presOf" srcId="{9006CB97-D181-4E50-B530-9C08F563D9ED}" destId="{3E56B142-4B9F-4435-9355-644D6AF7A382}" srcOrd="0" destOrd="0" presId="urn:microsoft.com/office/officeart/2005/8/layout/radial1"/>
    <dgm:cxn modelId="{4991B939-74BC-43FA-97DE-5875284DB14F}" type="presOf" srcId="{19877CA4-8114-4815-B50E-0F29AFF34A36}" destId="{5E8325CC-E238-4147-87F2-EBE1279A3969}" srcOrd="0" destOrd="0" presId="urn:microsoft.com/office/officeart/2005/8/layout/radial1"/>
    <dgm:cxn modelId="{25D0722D-AD73-4678-B8B5-79B7049CEBE9}" srcId="{C11DAA2B-73EA-4963-B17E-7AC1446C88F2}" destId="{5CA1C08E-8A48-41D2-97F2-EDF85F11E76E}" srcOrd="3" destOrd="0" parTransId="{19877CA4-8114-4815-B50E-0F29AFF34A36}" sibTransId="{5D6BB590-6D1D-48C7-9D66-9C5B4625E2A2}"/>
    <dgm:cxn modelId="{622646EB-CB9C-45DE-B669-3A0ABA5FAC3C}" type="presOf" srcId="{F8ECC99C-7E92-4CD9-9D90-C22CFD5BA8A9}" destId="{B968EC7C-97D6-4012-B58B-1777654C65BD}" srcOrd="0" destOrd="0" presId="urn:microsoft.com/office/officeart/2005/8/layout/radial1"/>
    <dgm:cxn modelId="{DFFDA496-1A5A-44CD-9B69-75804032274D}" type="presOf" srcId="{F4A391D7-C259-41AB-AD8C-3A69A7DCEAB3}" destId="{93566164-DA9E-4448-B98C-AC70C7808701}" srcOrd="0" destOrd="0" presId="urn:microsoft.com/office/officeart/2005/8/layout/radial1"/>
    <dgm:cxn modelId="{C346DDD0-399F-4B26-A032-E739265E7206}" srcId="{C11DAA2B-73EA-4963-B17E-7AC1446C88F2}" destId="{9006CB97-D181-4E50-B530-9C08F563D9ED}" srcOrd="2" destOrd="0" parTransId="{BD39F5DC-235F-440E-A055-8D0E0AFD2FBC}" sibTransId="{88280BFA-E328-43F0-8A60-B2E9BAD5DF66}"/>
    <dgm:cxn modelId="{0C674956-C06A-4BD0-916D-75B1C007948B}" type="presOf" srcId="{7AE64216-A200-4D42-9A02-28CD235318B1}" destId="{51E832A0-8A17-4A0C-9184-D35FB61235B6}" srcOrd="0" destOrd="0" presId="urn:microsoft.com/office/officeart/2005/8/layout/radial1"/>
    <dgm:cxn modelId="{3A54BD85-175C-4B27-9D20-0D040A130C24}" type="presOf" srcId="{84B389A5-D1D9-4693-B97B-91A94A9F8351}" destId="{A552623E-4A94-4837-BBBE-401F5F150697}" srcOrd="1" destOrd="0" presId="urn:microsoft.com/office/officeart/2005/8/layout/radial1"/>
    <dgm:cxn modelId="{5EFE28C9-FFAD-4D2B-92E1-C954DBC5214A}" srcId="{C11DAA2B-73EA-4963-B17E-7AC1446C88F2}" destId="{F8ECC99C-7E92-4CD9-9D90-C22CFD5BA8A9}" srcOrd="4" destOrd="0" parTransId="{F4A391D7-C259-41AB-AD8C-3A69A7DCEAB3}" sibTransId="{38170728-DB6B-4DC0-B4AD-21365C315149}"/>
    <dgm:cxn modelId="{CE3181E1-AB1C-41C0-AA1C-5A1A2ACBAD9D}" srcId="{C11DAA2B-73EA-4963-B17E-7AC1446C88F2}" destId="{7AE64216-A200-4D42-9A02-28CD235318B1}" srcOrd="0" destOrd="0" parTransId="{84B389A5-D1D9-4693-B97B-91A94A9F8351}" sibTransId="{DD44EF52-A488-4098-916B-B0E82DAD5011}"/>
    <dgm:cxn modelId="{57B37B0F-D505-461C-B3FA-88D99236241C}" type="presOf" srcId="{BD39F5DC-235F-440E-A055-8D0E0AFD2FBC}" destId="{61433D13-BFD5-41EE-BED2-28E9BE54E941}" srcOrd="1" destOrd="0" presId="urn:microsoft.com/office/officeart/2005/8/layout/radial1"/>
    <dgm:cxn modelId="{0F33DA40-276C-4A4E-94C1-D64A0F12EEBA}" type="presOf" srcId="{9E0BC52D-D187-43FF-8A71-8339D8703FAF}" destId="{C3C9F787-1E06-43DE-92AC-0B8A3481DD62}" srcOrd="0" destOrd="0" presId="urn:microsoft.com/office/officeart/2005/8/layout/radial1"/>
    <dgm:cxn modelId="{E67698A3-D1AC-4AA4-BC44-4B5466940BEC}" type="presParOf" srcId="{17503D78-189D-43EA-8C35-12CCF69F4A60}" destId="{0935F6D0-0B07-4DE0-B78D-D26CC25A951A}" srcOrd="0" destOrd="0" presId="urn:microsoft.com/office/officeart/2005/8/layout/radial1"/>
    <dgm:cxn modelId="{539B56E1-D121-4D03-BA26-55A73F02DF91}" type="presParOf" srcId="{17503D78-189D-43EA-8C35-12CCF69F4A60}" destId="{ABD061D2-5295-4F3B-9AD1-239ED6A1290B}" srcOrd="1" destOrd="0" presId="urn:microsoft.com/office/officeart/2005/8/layout/radial1"/>
    <dgm:cxn modelId="{9D4A17D7-4DE2-4F43-9FB1-1DDE8A7A11E8}" type="presParOf" srcId="{ABD061D2-5295-4F3B-9AD1-239ED6A1290B}" destId="{A552623E-4A94-4837-BBBE-401F5F150697}" srcOrd="0" destOrd="0" presId="urn:microsoft.com/office/officeart/2005/8/layout/radial1"/>
    <dgm:cxn modelId="{44166965-15DB-46FD-A1AE-06998C724860}" type="presParOf" srcId="{17503D78-189D-43EA-8C35-12CCF69F4A60}" destId="{51E832A0-8A17-4A0C-9184-D35FB61235B6}" srcOrd="2" destOrd="0" presId="urn:microsoft.com/office/officeart/2005/8/layout/radial1"/>
    <dgm:cxn modelId="{348257A7-F65F-4D71-9F2B-D524365E7ED8}" type="presParOf" srcId="{17503D78-189D-43EA-8C35-12CCF69F4A60}" destId="{27AED7AD-3357-4B4C-B64E-963FF0BC879C}" srcOrd="3" destOrd="0" presId="urn:microsoft.com/office/officeart/2005/8/layout/radial1"/>
    <dgm:cxn modelId="{9F3EE642-5CBE-419D-A7EF-EC532417C9DC}" type="presParOf" srcId="{27AED7AD-3357-4B4C-B64E-963FF0BC879C}" destId="{38F5169C-FB8B-41F7-AC30-1D73194BA58B}" srcOrd="0" destOrd="0" presId="urn:microsoft.com/office/officeart/2005/8/layout/radial1"/>
    <dgm:cxn modelId="{220F7F4A-D9BA-40CE-8148-84975870F3A9}" type="presParOf" srcId="{17503D78-189D-43EA-8C35-12CCF69F4A60}" destId="{C3C9F787-1E06-43DE-92AC-0B8A3481DD62}" srcOrd="4" destOrd="0" presId="urn:microsoft.com/office/officeart/2005/8/layout/radial1"/>
    <dgm:cxn modelId="{1EB2755D-8804-4C25-9DB5-C8FD8E4CB67A}" type="presParOf" srcId="{17503D78-189D-43EA-8C35-12CCF69F4A60}" destId="{9D17AC2F-BC66-4C9F-A1E8-14B3A5E5C667}" srcOrd="5" destOrd="0" presId="urn:microsoft.com/office/officeart/2005/8/layout/radial1"/>
    <dgm:cxn modelId="{5C732818-DAC4-44E4-9C49-245B6A16F7A3}" type="presParOf" srcId="{9D17AC2F-BC66-4C9F-A1E8-14B3A5E5C667}" destId="{61433D13-BFD5-41EE-BED2-28E9BE54E941}" srcOrd="0" destOrd="0" presId="urn:microsoft.com/office/officeart/2005/8/layout/radial1"/>
    <dgm:cxn modelId="{776C3745-4E1E-41C1-938A-1C3E1921FF4F}" type="presParOf" srcId="{17503D78-189D-43EA-8C35-12CCF69F4A60}" destId="{3E56B142-4B9F-4435-9355-644D6AF7A382}" srcOrd="6" destOrd="0" presId="urn:microsoft.com/office/officeart/2005/8/layout/radial1"/>
    <dgm:cxn modelId="{139B86F6-3A40-4F2B-B28D-92947ABE39A3}" type="presParOf" srcId="{17503D78-189D-43EA-8C35-12CCF69F4A60}" destId="{5E8325CC-E238-4147-87F2-EBE1279A3969}" srcOrd="7" destOrd="0" presId="urn:microsoft.com/office/officeart/2005/8/layout/radial1"/>
    <dgm:cxn modelId="{3E33B342-0ED2-45E1-BD21-D1A0D5B92E5D}" type="presParOf" srcId="{5E8325CC-E238-4147-87F2-EBE1279A3969}" destId="{BB2CEBE5-5DB1-40F6-82C6-0734B6B60943}" srcOrd="0" destOrd="0" presId="urn:microsoft.com/office/officeart/2005/8/layout/radial1"/>
    <dgm:cxn modelId="{B83457C8-3A68-4E6A-B391-157A62FD1406}" type="presParOf" srcId="{17503D78-189D-43EA-8C35-12CCF69F4A60}" destId="{15C028A7-CC94-40D9-AC26-6F6FDAF53372}" srcOrd="8" destOrd="0" presId="urn:microsoft.com/office/officeart/2005/8/layout/radial1"/>
    <dgm:cxn modelId="{5FEB318C-6EC0-468A-B4C3-CE2F4CC16864}" type="presParOf" srcId="{17503D78-189D-43EA-8C35-12CCF69F4A60}" destId="{93566164-DA9E-4448-B98C-AC70C7808701}" srcOrd="9" destOrd="0" presId="urn:microsoft.com/office/officeart/2005/8/layout/radial1"/>
    <dgm:cxn modelId="{7975FC05-8252-4BE1-9CD0-F8510075B66C}" type="presParOf" srcId="{93566164-DA9E-4448-B98C-AC70C7808701}" destId="{E2FA09FE-8558-4886-8D6E-96464D4180C4}" srcOrd="0" destOrd="0" presId="urn:microsoft.com/office/officeart/2005/8/layout/radial1"/>
    <dgm:cxn modelId="{F6ED71D6-2000-478D-A833-9140263BD3F6}" type="presParOf" srcId="{17503D78-189D-43EA-8C35-12CCF69F4A60}" destId="{B968EC7C-97D6-4012-B58B-1777654C65B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3324F1-A1E5-4E61-BFF8-3DF80DF187B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6AD3C3-E617-43FF-BB27-4171529DB1D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2EE6F62-574E-4ED5-8559-2AE1A219FEBE}" type="parTrans" cxnId="{CE988A01-42DD-4ACC-9228-4C4EF4D6F194}">
      <dgm:prSet/>
      <dgm:spPr/>
      <dgm:t>
        <a:bodyPr/>
        <a:lstStyle/>
        <a:p>
          <a:endParaRPr lang="ru-RU"/>
        </a:p>
      </dgm:t>
    </dgm:pt>
    <dgm:pt modelId="{6074F44B-F6D8-4B42-BA70-E86C9859C83F}" type="sibTrans" cxnId="{CE988A01-42DD-4ACC-9228-4C4EF4D6F194}">
      <dgm:prSet/>
      <dgm:spPr/>
      <dgm:t>
        <a:bodyPr/>
        <a:lstStyle/>
        <a:p>
          <a:endParaRPr lang="ru-RU"/>
        </a:p>
      </dgm:t>
    </dgm:pt>
    <dgm:pt modelId="{33FB3E34-66AE-4E9B-9E29-7C87AF7671F3}">
      <dgm:prSet phldrT="[Текст]"/>
      <dgm:spPr/>
      <dgm:t>
        <a:bodyPr/>
        <a:lstStyle/>
        <a:p>
          <a:r>
            <a:rPr lang="ru-RU" dirty="0" smtClean="0"/>
            <a:t>оценка качества созданных условий </a:t>
          </a:r>
          <a:endParaRPr lang="ru-RU" dirty="0"/>
        </a:p>
      </dgm:t>
    </dgm:pt>
    <dgm:pt modelId="{1B29C2BC-6167-4127-A363-3FCD796DCC58}" type="parTrans" cxnId="{31A79C33-B81B-4BF8-BB0F-3BC7187CDD5E}">
      <dgm:prSet/>
      <dgm:spPr/>
      <dgm:t>
        <a:bodyPr/>
        <a:lstStyle/>
        <a:p>
          <a:endParaRPr lang="ru-RU"/>
        </a:p>
      </dgm:t>
    </dgm:pt>
    <dgm:pt modelId="{4078BA6E-BADD-4D3E-B419-DCDDD01678B4}" type="sibTrans" cxnId="{31A79C33-B81B-4BF8-BB0F-3BC7187CDD5E}">
      <dgm:prSet/>
      <dgm:spPr/>
      <dgm:t>
        <a:bodyPr/>
        <a:lstStyle/>
        <a:p>
          <a:endParaRPr lang="ru-RU"/>
        </a:p>
      </dgm:t>
    </dgm:pt>
    <dgm:pt modelId="{B44C4E27-DF08-45AE-B447-53B58464233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85C7181D-1976-47C0-A470-5F2253BFD12D}" type="parTrans" cxnId="{473134BB-1521-4F7A-ADCD-7113940075B0}">
      <dgm:prSet/>
      <dgm:spPr/>
      <dgm:t>
        <a:bodyPr/>
        <a:lstStyle/>
        <a:p>
          <a:endParaRPr lang="ru-RU"/>
        </a:p>
      </dgm:t>
    </dgm:pt>
    <dgm:pt modelId="{3BCA8509-9B78-4173-AE7C-0887005C929D}" type="sibTrans" cxnId="{473134BB-1521-4F7A-ADCD-7113940075B0}">
      <dgm:prSet/>
      <dgm:spPr/>
      <dgm:t>
        <a:bodyPr/>
        <a:lstStyle/>
        <a:p>
          <a:endParaRPr lang="ru-RU"/>
        </a:p>
      </dgm:t>
    </dgm:pt>
    <dgm:pt modelId="{AB2D1C62-2C43-487D-93C6-A524EB65BAF4}">
      <dgm:prSet phldrT="[Текст]"/>
      <dgm:spPr/>
      <dgm:t>
        <a:bodyPr/>
        <a:lstStyle/>
        <a:p>
          <a:r>
            <a:rPr lang="ru-RU" dirty="0" smtClean="0"/>
            <a:t>оценка достигнутых результатов деятельности</a:t>
          </a:r>
          <a:endParaRPr lang="ru-RU" dirty="0"/>
        </a:p>
      </dgm:t>
    </dgm:pt>
    <dgm:pt modelId="{F3A3E87F-41D7-420D-8229-A5507CCA8C23}" type="parTrans" cxnId="{6D410FA2-1549-4F89-8ABE-5E35F86F0DD6}">
      <dgm:prSet/>
      <dgm:spPr/>
      <dgm:t>
        <a:bodyPr/>
        <a:lstStyle/>
        <a:p>
          <a:endParaRPr lang="ru-RU"/>
        </a:p>
      </dgm:t>
    </dgm:pt>
    <dgm:pt modelId="{101C4706-D29F-43A7-925E-C5A8D9AB9E6D}" type="sibTrans" cxnId="{6D410FA2-1549-4F89-8ABE-5E35F86F0DD6}">
      <dgm:prSet/>
      <dgm:spPr/>
      <dgm:t>
        <a:bodyPr/>
        <a:lstStyle/>
        <a:p>
          <a:endParaRPr lang="ru-RU"/>
        </a:p>
      </dgm:t>
    </dgm:pt>
    <dgm:pt modelId="{836735B0-24C1-4B99-A899-77F94704C9FD}" type="pres">
      <dgm:prSet presAssocID="{E63324F1-A1E5-4E61-BFF8-3DF80DF187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A12307-FF19-49AE-8F9B-BCA3BABD8BE9}" type="pres">
      <dgm:prSet presAssocID="{A36AD3C3-E617-43FF-BB27-4171529DB1D5}" presName="composite" presStyleCnt="0"/>
      <dgm:spPr/>
    </dgm:pt>
    <dgm:pt modelId="{9DCE57C4-142A-4018-8381-59E33A706FF8}" type="pres">
      <dgm:prSet presAssocID="{A36AD3C3-E617-43FF-BB27-4171529DB1D5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4B116-CAFE-4B55-9120-7D51270012B9}" type="pres">
      <dgm:prSet presAssocID="{A36AD3C3-E617-43FF-BB27-4171529DB1D5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2200F-93C9-45B6-92A0-308DB6C74C09}" type="pres">
      <dgm:prSet presAssocID="{6074F44B-F6D8-4B42-BA70-E86C9859C83F}" presName="sp" presStyleCnt="0"/>
      <dgm:spPr/>
    </dgm:pt>
    <dgm:pt modelId="{1FB7597D-5DBD-459D-9DCD-19EBB6147CC4}" type="pres">
      <dgm:prSet presAssocID="{B44C4E27-DF08-45AE-B447-53B584642337}" presName="composite" presStyleCnt="0"/>
      <dgm:spPr/>
    </dgm:pt>
    <dgm:pt modelId="{A09477F1-3AE9-4737-A025-FACC23E28C7D}" type="pres">
      <dgm:prSet presAssocID="{B44C4E27-DF08-45AE-B447-53B58464233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AAEBC-D270-4ED8-AEAD-03893B442B47}" type="pres">
      <dgm:prSet presAssocID="{B44C4E27-DF08-45AE-B447-53B58464233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88CCEE-5AE2-4717-844C-B77E5C736A97}" type="presOf" srcId="{A36AD3C3-E617-43FF-BB27-4171529DB1D5}" destId="{9DCE57C4-142A-4018-8381-59E33A706FF8}" srcOrd="0" destOrd="0" presId="urn:microsoft.com/office/officeart/2005/8/layout/chevron2"/>
    <dgm:cxn modelId="{419703D9-1B19-4CCE-BC5C-274E947C4D2D}" type="presOf" srcId="{E63324F1-A1E5-4E61-BFF8-3DF80DF187B6}" destId="{836735B0-24C1-4B99-A899-77F94704C9FD}" srcOrd="0" destOrd="0" presId="urn:microsoft.com/office/officeart/2005/8/layout/chevron2"/>
    <dgm:cxn modelId="{ABC52694-3256-426E-9FAF-FFF419C8F5C5}" type="presOf" srcId="{33FB3E34-66AE-4E9B-9E29-7C87AF7671F3}" destId="{3124B116-CAFE-4B55-9120-7D51270012B9}" srcOrd="0" destOrd="0" presId="urn:microsoft.com/office/officeart/2005/8/layout/chevron2"/>
    <dgm:cxn modelId="{BE30E6F2-0AF0-450E-9C61-56A0D1BF305C}" type="presOf" srcId="{AB2D1C62-2C43-487D-93C6-A524EB65BAF4}" destId="{EB3AAEBC-D270-4ED8-AEAD-03893B442B47}" srcOrd="0" destOrd="0" presId="urn:microsoft.com/office/officeart/2005/8/layout/chevron2"/>
    <dgm:cxn modelId="{CE988A01-42DD-4ACC-9228-4C4EF4D6F194}" srcId="{E63324F1-A1E5-4E61-BFF8-3DF80DF187B6}" destId="{A36AD3C3-E617-43FF-BB27-4171529DB1D5}" srcOrd="0" destOrd="0" parTransId="{12EE6F62-574E-4ED5-8559-2AE1A219FEBE}" sibTransId="{6074F44B-F6D8-4B42-BA70-E86C9859C83F}"/>
    <dgm:cxn modelId="{6D410FA2-1549-4F89-8ABE-5E35F86F0DD6}" srcId="{B44C4E27-DF08-45AE-B447-53B584642337}" destId="{AB2D1C62-2C43-487D-93C6-A524EB65BAF4}" srcOrd="0" destOrd="0" parTransId="{F3A3E87F-41D7-420D-8229-A5507CCA8C23}" sibTransId="{101C4706-D29F-43A7-925E-C5A8D9AB9E6D}"/>
    <dgm:cxn modelId="{31A79C33-B81B-4BF8-BB0F-3BC7187CDD5E}" srcId="{A36AD3C3-E617-43FF-BB27-4171529DB1D5}" destId="{33FB3E34-66AE-4E9B-9E29-7C87AF7671F3}" srcOrd="0" destOrd="0" parTransId="{1B29C2BC-6167-4127-A363-3FCD796DCC58}" sibTransId="{4078BA6E-BADD-4D3E-B419-DCDDD01678B4}"/>
    <dgm:cxn modelId="{473134BB-1521-4F7A-ADCD-7113940075B0}" srcId="{E63324F1-A1E5-4E61-BFF8-3DF80DF187B6}" destId="{B44C4E27-DF08-45AE-B447-53B584642337}" srcOrd="1" destOrd="0" parTransId="{85C7181D-1976-47C0-A470-5F2253BFD12D}" sibTransId="{3BCA8509-9B78-4173-AE7C-0887005C929D}"/>
    <dgm:cxn modelId="{FD43CB32-B484-48F3-B4D5-63B3C858495C}" type="presOf" srcId="{B44C4E27-DF08-45AE-B447-53B584642337}" destId="{A09477F1-3AE9-4737-A025-FACC23E28C7D}" srcOrd="0" destOrd="0" presId="urn:microsoft.com/office/officeart/2005/8/layout/chevron2"/>
    <dgm:cxn modelId="{579F1444-CDCA-4862-BD39-7B5C64CD72E2}" type="presParOf" srcId="{836735B0-24C1-4B99-A899-77F94704C9FD}" destId="{F0A12307-FF19-49AE-8F9B-BCA3BABD8BE9}" srcOrd="0" destOrd="0" presId="urn:microsoft.com/office/officeart/2005/8/layout/chevron2"/>
    <dgm:cxn modelId="{6C9C57D1-7314-4490-96C3-124DA7CDE814}" type="presParOf" srcId="{F0A12307-FF19-49AE-8F9B-BCA3BABD8BE9}" destId="{9DCE57C4-142A-4018-8381-59E33A706FF8}" srcOrd="0" destOrd="0" presId="urn:microsoft.com/office/officeart/2005/8/layout/chevron2"/>
    <dgm:cxn modelId="{DB332CB3-608F-429E-988F-1940F1BFBFA7}" type="presParOf" srcId="{F0A12307-FF19-49AE-8F9B-BCA3BABD8BE9}" destId="{3124B116-CAFE-4B55-9120-7D51270012B9}" srcOrd="1" destOrd="0" presId="urn:microsoft.com/office/officeart/2005/8/layout/chevron2"/>
    <dgm:cxn modelId="{4B7632E3-AD32-40FA-A62C-53743DBE809B}" type="presParOf" srcId="{836735B0-24C1-4B99-A899-77F94704C9FD}" destId="{5722200F-93C9-45B6-92A0-308DB6C74C09}" srcOrd="1" destOrd="0" presId="urn:microsoft.com/office/officeart/2005/8/layout/chevron2"/>
    <dgm:cxn modelId="{9752CA10-3C87-4735-889F-84963289740E}" type="presParOf" srcId="{836735B0-24C1-4B99-A899-77F94704C9FD}" destId="{1FB7597D-5DBD-459D-9DCD-19EBB6147CC4}" srcOrd="2" destOrd="0" presId="urn:microsoft.com/office/officeart/2005/8/layout/chevron2"/>
    <dgm:cxn modelId="{54804407-4F3A-4768-BDF5-E9806271FA96}" type="presParOf" srcId="{1FB7597D-5DBD-459D-9DCD-19EBB6147CC4}" destId="{A09477F1-3AE9-4737-A025-FACC23E28C7D}" srcOrd="0" destOrd="0" presId="urn:microsoft.com/office/officeart/2005/8/layout/chevron2"/>
    <dgm:cxn modelId="{203D9E9C-7ABB-4A3A-A938-D08F6F4B4240}" type="presParOf" srcId="{1FB7597D-5DBD-459D-9DCD-19EBB6147CC4}" destId="{EB3AAEBC-D270-4ED8-AEAD-03893B442B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1D4DF3-D7FB-4983-B16D-83F9116CFFCF}">
      <dsp:nvSpPr>
        <dsp:cNvPr id="0" name=""/>
        <dsp:cNvSpPr/>
      </dsp:nvSpPr>
      <dsp:spPr>
        <a:xfrm rot="5400000">
          <a:off x="-263916" y="265182"/>
          <a:ext cx="1759446" cy="12316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1</a:t>
          </a:r>
          <a:endParaRPr lang="ru-RU" sz="3500" kern="1200" dirty="0"/>
        </a:p>
      </dsp:txBody>
      <dsp:txXfrm rot="5400000">
        <a:off x="-263916" y="265182"/>
        <a:ext cx="1759446" cy="1231612"/>
      </dsp:txXfrm>
    </dsp:sp>
    <dsp:sp modelId="{B69D3219-0C16-4248-B582-5ECF1B9CA9F0}">
      <dsp:nvSpPr>
        <dsp:cNvPr id="0" name=""/>
        <dsp:cNvSpPr/>
      </dsp:nvSpPr>
      <dsp:spPr>
        <a:xfrm rot="5400000">
          <a:off x="4158786" y="-2925908"/>
          <a:ext cx="1143639" cy="69979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проблемно-ориентированный анализ ОО </a:t>
          </a:r>
          <a:endParaRPr lang="ru-RU" sz="3600" kern="1200" dirty="0"/>
        </a:p>
      </dsp:txBody>
      <dsp:txXfrm rot="5400000">
        <a:off x="4158786" y="-2925908"/>
        <a:ext cx="1143639" cy="6997987"/>
      </dsp:txXfrm>
    </dsp:sp>
    <dsp:sp modelId="{81283FB1-778A-46AB-9122-8FB7049374F0}">
      <dsp:nvSpPr>
        <dsp:cNvPr id="0" name=""/>
        <dsp:cNvSpPr/>
      </dsp:nvSpPr>
      <dsp:spPr>
        <a:xfrm rot="5400000">
          <a:off x="-263916" y="1832118"/>
          <a:ext cx="1759446" cy="12316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</a:t>
          </a:r>
          <a:endParaRPr lang="ru-RU" sz="3500" kern="1200" dirty="0"/>
        </a:p>
      </dsp:txBody>
      <dsp:txXfrm rot="5400000">
        <a:off x="-263916" y="1832118"/>
        <a:ext cx="1759446" cy="1231612"/>
      </dsp:txXfrm>
    </dsp:sp>
    <dsp:sp modelId="{4FCDE4C4-9A47-41B0-B2E7-624E4C010E88}">
      <dsp:nvSpPr>
        <dsp:cNvPr id="0" name=""/>
        <dsp:cNvSpPr/>
      </dsp:nvSpPr>
      <dsp:spPr>
        <a:xfrm rot="5400000">
          <a:off x="4158786" y="-1358971"/>
          <a:ext cx="1143639" cy="69979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социальный заказ на образование </a:t>
          </a:r>
          <a:endParaRPr lang="ru-RU" sz="3600" kern="1200" dirty="0"/>
        </a:p>
      </dsp:txBody>
      <dsp:txXfrm rot="5400000">
        <a:off x="4158786" y="-1358971"/>
        <a:ext cx="1143639" cy="6997987"/>
      </dsp:txXfrm>
    </dsp:sp>
    <dsp:sp modelId="{051476A0-7121-4614-BF3C-E25C2264D170}">
      <dsp:nvSpPr>
        <dsp:cNvPr id="0" name=""/>
        <dsp:cNvSpPr/>
      </dsp:nvSpPr>
      <dsp:spPr>
        <a:xfrm rot="5400000">
          <a:off x="-263916" y="3399054"/>
          <a:ext cx="1759446" cy="12316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3</a:t>
          </a:r>
          <a:endParaRPr lang="ru-RU" sz="3500" kern="1200" dirty="0"/>
        </a:p>
      </dsp:txBody>
      <dsp:txXfrm rot="5400000">
        <a:off x="-263916" y="3399054"/>
        <a:ext cx="1759446" cy="1231612"/>
      </dsp:txXfrm>
    </dsp:sp>
    <dsp:sp modelId="{1E681D50-90FE-4FD4-A507-34310629704F}">
      <dsp:nvSpPr>
        <dsp:cNvPr id="0" name=""/>
        <dsp:cNvSpPr/>
      </dsp:nvSpPr>
      <dsp:spPr>
        <a:xfrm rot="5400000">
          <a:off x="4158786" y="207964"/>
          <a:ext cx="1143639" cy="69979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требования государства</a:t>
          </a:r>
          <a:endParaRPr lang="ru-RU" sz="3600" kern="1200" dirty="0"/>
        </a:p>
      </dsp:txBody>
      <dsp:txXfrm rot="5400000">
        <a:off x="4158786" y="207964"/>
        <a:ext cx="1143639" cy="69979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35F6D0-0B07-4DE0-B78D-D26CC25A951A}">
      <dsp:nvSpPr>
        <dsp:cNvPr id="0" name=""/>
        <dsp:cNvSpPr/>
      </dsp:nvSpPr>
      <dsp:spPr>
        <a:xfrm>
          <a:off x="3526722" y="1544979"/>
          <a:ext cx="1176154" cy="1176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Коорди</a:t>
          </a: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национный</a:t>
          </a: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центр</a:t>
          </a:r>
        </a:p>
      </dsp:txBody>
      <dsp:txXfrm>
        <a:off x="3526722" y="1544979"/>
        <a:ext cx="1176154" cy="1176154"/>
      </dsp:txXfrm>
    </dsp:sp>
    <dsp:sp modelId="{ABD061D2-5295-4F3B-9AD1-239ED6A1290B}">
      <dsp:nvSpPr>
        <dsp:cNvPr id="0" name=""/>
        <dsp:cNvSpPr/>
      </dsp:nvSpPr>
      <dsp:spPr>
        <a:xfrm rot="16200000">
          <a:off x="3937515" y="1354832"/>
          <a:ext cx="354568" cy="25725"/>
        </a:xfrm>
        <a:custGeom>
          <a:avLst/>
          <a:gdLst/>
          <a:ahLst/>
          <a:cxnLst/>
          <a:rect l="0" t="0" r="0" b="0"/>
          <a:pathLst>
            <a:path>
              <a:moveTo>
                <a:pt x="0" y="12862"/>
              </a:moveTo>
              <a:lnTo>
                <a:pt x="354568" y="12862"/>
              </a:lnTo>
            </a:path>
          </a:pathLst>
        </a:custGeom>
        <a:noFill/>
        <a:ln w="1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105935" y="1358831"/>
        <a:ext cx="17728" cy="17728"/>
      </dsp:txXfrm>
    </dsp:sp>
    <dsp:sp modelId="{51E832A0-8A17-4A0C-9184-D35FB61235B6}">
      <dsp:nvSpPr>
        <dsp:cNvPr id="0" name=""/>
        <dsp:cNvSpPr/>
      </dsp:nvSpPr>
      <dsp:spPr>
        <a:xfrm>
          <a:off x="3526722" y="14256"/>
          <a:ext cx="1176154" cy="1176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Мини-группа</a:t>
          </a:r>
        </a:p>
      </dsp:txBody>
      <dsp:txXfrm>
        <a:off x="3526722" y="14256"/>
        <a:ext cx="1176154" cy="1176154"/>
      </dsp:txXfrm>
    </dsp:sp>
    <dsp:sp modelId="{27AED7AD-3357-4B4C-B64E-963FF0BC879C}">
      <dsp:nvSpPr>
        <dsp:cNvPr id="0" name=""/>
        <dsp:cNvSpPr/>
      </dsp:nvSpPr>
      <dsp:spPr>
        <a:xfrm rot="20520000">
          <a:off x="4665418" y="1883684"/>
          <a:ext cx="354568" cy="25725"/>
        </a:xfrm>
        <a:custGeom>
          <a:avLst/>
          <a:gdLst/>
          <a:ahLst/>
          <a:cxnLst/>
          <a:rect l="0" t="0" r="0" b="0"/>
          <a:pathLst>
            <a:path>
              <a:moveTo>
                <a:pt x="0" y="12862"/>
              </a:moveTo>
              <a:lnTo>
                <a:pt x="354568" y="12862"/>
              </a:lnTo>
            </a:path>
          </a:pathLst>
        </a:custGeom>
        <a:noFill/>
        <a:ln w="1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520000">
        <a:off x="4833838" y="1887683"/>
        <a:ext cx="17728" cy="17728"/>
      </dsp:txXfrm>
    </dsp:sp>
    <dsp:sp modelId="{C3C9F787-1E06-43DE-92AC-0B8A3481DD62}">
      <dsp:nvSpPr>
        <dsp:cNvPr id="0" name=""/>
        <dsp:cNvSpPr/>
      </dsp:nvSpPr>
      <dsp:spPr>
        <a:xfrm>
          <a:off x="4982526" y="1071960"/>
          <a:ext cx="1176154" cy="1176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Мини-группа</a:t>
          </a:r>
        </a:p>
      </dsp:txBody>
      <dsp:txXfrm>
        <a:off x="4982526" y="1071960"/>
        <a:ext cx="1176154" cy="1176154"/>
      </dsp:txXfrm>
    </dsp:sp>
    <dsp:sp modelId="{9D17AC2F-BC66-4C9F-A1E8-14B3A5E5C667}">
      <dsp:nvSpPr>
        <dsp:cNvPr id="0" name=""/>
        <dsp:cNvSpPr/>
      </dsp:nvSpPr>
      <dsp:spPr>
        <a:xfrm rot="3240000">
          <a:off x="4387384" y="2739385"/>
          <a:ext cx="354568" cy="25725"/>
        </a:xfrm>
        <a:custGeom>
          <a:avLst/>
          <a:gdLst/>
          <a:ahLst/>
          <a:cxnLst/>
          <a:rect l="0" t="0" r="0" b="0"/>
          <a:pathLst>
            <a:path>
              <a:moveTo>
                <a:pt x="0" y="12862"/>
              </a:moveTo>
              <a:lnTo>
                <a:pt x="354568" y="12862"/>
              </a:lnTo>
            </a:path>
          </a:pathLst>
        </a:custGeom>
        <a:noFill/>
        <a:ln w="1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240000">
        <a:off x="4555804" y="2743383"/>
        <a:ext cx="17728" cy="17728"/>
      </dsp:txXfrm>
    </dsp:sp>
    <dsp:sp modelId="{3E56B142-4B9F-4435-9355-644D6AF7A382}">
      <dsp:nvSpPr>
        <dsp:cNvPr id="0" name=""/>
        <dsp:cNvSpPr/>
      </dsp:nvSpPr>
      <dsp:spPr>
        <a:xfrm>
          <a:off x="4426459" y="2783360"/>
          <a:ext cx="1176154" cy="1176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Мини-группа</a:t>
          </a:r>
        </a:p>
      </dsp:txBody>
      <dsp:txXfrm>
        <a:off x="4426459" y="2783360"/>
        <a:ext cx="1176154" cy="1176154"/>
      </dsp:txXfrm>
    </dsp:sp>
    <dsp:sp modelId="{5E8325CC-E238-4147-87F2-EBE1279A3969}">
      <dsp:nvSpPr>
        <dsp:cNvPr id="0" name=""/>
        <dsp:cNvSpPr/>
      </dsp:nvSpPr>
      <dsp:spPr>
        <a:xfrm rot="7560000">
          <a:off x="3487647" y="2739385"/>
          <a:ext cx="354568" cy="25725"/>
        </a:xfrm>
        <a:custGeom>
          <a:avLst/>
          <a:gdLst/>
          <a:ahLst/>
          <a:cxnLst/>
          <a:rect l="0" t="0" r="0" b="0"/>
          <a:pathLst>
            <a:path>
              <a:moveTo>
                <a:pt x="0" y="12862"/>
              </a:moveTo>
              <a:lnTo>
                <a:pt x="354568" y="12862"/>
              </a:lnTo>
            </a:path>
          </a:pathLst>
        </a:custGeom>
        <a:noFill/>
        <a:ln w="1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560000">
        <a:off x="3656067" y="2743383"/>
        <a:ext cx="17728" cy="17728"/>
      </dsp:txXfrm>
    </dsp:sp>
    <dsp:sp modelId="{15C028A7-CC94-40D9-AC26-6F6FDAF53372}">
      <dsp:nvSpPr>
        <dsp:cNvPr id="0" name=""/>
        <dsp:cNvSpPr/>
      </dsp:nvSpPr>
      <dsp:spPr>
        <a:xfrm>
          <a:off x="2626985" y="2783360"/>
          <a:ext cx="1176154" cy="1176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Мини-группа</a:t>
          </a:r>
        </a:p>
      </dsp:txBody>
      <dsp:txXfrm>
        <a:off x="2626985" y="2783360"/>
        <a:ext cx="1176154" cy="1176154"/>
      </dsp:txXfrm>
    </dsp:sp>
    <dsp:sp modelId="{93566164-DA9E-4448-B98C-AC70C7808701}">
      <dsp:nvSpPr>
        <dsp:cNvPr id="0" name=""/>
        <dsp:cNvSpPr/>
      </dsp:nvSpPr>
      <dsp:spPr>
        <a:xfrm rot="11880000">
          <a:off x="3209613" y="1883684"/>
          <a:ext cx="354568" cy="25725"/>
        </a:xfrm>
        <a:custGeom>
          <a:avLst/>
          <a:gdLst/>
          <a:ahLst/>
          <a:cxnLst/>
          <a:rect l="0" t="0" r="0" b="0"/>
          <a:pathLst>
            <a:path>
              <a:moveTo>
                <a:pt x="0" y="12862"/>
              </a:moveTo>
              <a:lnTo>
                <a:pt x="354568" y="12862"/>
              </a:lnTo>
            </a:path>
          </a:pathLst>
        </a:custGeom>
        <a:noFill/>
        <a:ln w="1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880000">
        <a:off x="3378033" y="1887683"/>
        <a:ext cx="17728" cy="17728"/>
      </dsp:txXfrm>
    </dsp:sp>
    <dsp:sp modelId="{B968EC7C-97D6-4012-B58B-1777654C65BD}">
      <dsp:nvSpPr>
        <dsp:cNvPr id="0" name=""/>
        <dsp:cNvSpPr/>
      </dsp:nvSpPr>
      <dsp:spPr>
        <a:xfrm>
          <a:off x="2070918" y="1071960"/>
          <a:ext cx="1176154" cy="1176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Мини-группа</a:t>
          </a:r>
        </a:p>
      </dsp:txBody>
      <dsp:txXfrm>
        <a:off x="2070918" y="1071960"/>
        <a:ext cx="1176154" cy="11761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CE57C4-142A-4018-8381-59E33A706FF8}">
      <dsp:nvSpPr>
        <dsp:cNvPr id="0" name=""/>
        <dsp:cNvSpPr/>
      </dsp:nvSpPr>
      <dsp:spPr>
        <a:xfrm rot="5400000">
          <a:off x="-372293" y="372626"/>
          <a:ext cx="2481955" cy="1737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1</a:t>
          </a:r>
          <a:endParaRPr lang="ru-RU" sz="5000" kern="1200" dirty="0"/>
        </a:p>
      </dsp:txBody>
      <dsp:txXfrm rot="5400000">
        <a:off x="-372293" y="372626"/>
        <a:ext cx="2481955" cy="1737368"/>
      </dsp:txXfrm>
    </dsp:sp>
    <dsp:sp modelId="{3124B116-CAFE-4B55-9120-7D51270012B9}">
      <dsp:nvSpPr>
        <dsp:cNvPr id="0" name=""/>
        <dsp:cNvSpPr/>
      </dsp:nvSpPr>
      <dsp:spPr>
        <a:xfrm rot="5400000">
          <a:off x="4176848" y="-2439147"/>
          <a:ext cx="1613271" cy="6492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оценка качества созданных условий </a:t>
          </a:r>
          <a:endParaRPr lang="ru-RU" sz="3700" kern="1200" dirty="0"/>
        </a:p>
      </dsp:txBody>
      <dsp:txXfrm rot="5400000">
        <a:off x="4176848" y="-2439147"/>
        <a:ext cx="1613271" cy="6492231"/>
      </dsp:txXfrm>
    </dsp:sp>
    <dsp:sp modelId="{A09477F1-3AE9-4737-A025-FACC23E28C7D}">
      <dsp:nvSpPr>
        <dsp:cNvPr id="0" name=""/>
        <dsp:cNvSpPr/>
      </dsp:nvSpPr>
      <dsp:spPr>
        <a:xfrm rot="5400000">
          <a:off x="-372293" y="2570524"/>
          <a:ext cx="2481955" cy="1737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2</a:t>
          </a:r>
          <a:endParaRPr lang="ru-RU" sz="5000" kern="1200" dirty="0"/>
        </a:p>
      </dsp:txBody>
      <dsp:txXfrm rot="5400000">
        <a:off x="-372293" y="2570524"/>
        <a:ext cx="2481955" cy="1737368"/>
      </dsp:txXfrm>
    </dsp:sp>
    <dsp:sp modelId="{EB3AAEBC-D270-4ED8-AEAD-03893B442B47}">
      <dsp:nvSpPr>
        <dsp:cNvPr id="0" name=""/>
        <dsp:cNvSpPr/>
      </dsp:nvSpPr>
      <dsp:spPr>
        <a:xfrm rot="5400000">
          <a:off x="4176848" y="-241248"/>
          <a:ext cx="1613271" cy="6492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оценка достигнутых результатов деятельности</a:t>
          </a:r>
          <a:endParaRPr lang="ru-RU" sz="3700" kern="1200" dirty="0"/>
        </a:p>
      </dsp:txBody>
      <dsp:txXfrm rot="5400000">
        <a:off x="4176848" y="-241248"/>
        <a:ext cx="1613271" cy="6492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0243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Программа развития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МОУ «НШДС №1»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как механизм   модернизации образовательной организации в условиях введения ФГОС.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7624936" cy="194421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С.А.Белякова – директор</a:t>
            </a:r>
          </a:p>
          <a:p>
            <a:pPr algn="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МОУ «НШДС №1» г.Ухта</a:t>
            </a:r>
          </a:p>
          <a:p>
            <a:pPr algn="r"/>
            <a:endParaRPr lang="ru-RU" sz="2400" dirty="0"/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2015г.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План-график реализации модуля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628800"/>
          <a:ext cx="8568952" cy="5013084"/>
        </p:xfrm>
        <a:graphic>
          <a:graphicData uri="http://schemas.openxmlformats.org/drawingml/2006/table">
            <a:tbl>
              <a:tblPr/>
              <a:tblGrid>
                <a:gridCol w="1772741"/>
                <a:gridCol w="1738993"/>
                <a:gridCol w="1456818"/>
                <a:gridCol w="1728192"/>
                <a:gridCol w="681873"/>
                <a:gridCol w="1190335"/>
              </a:tblGrid>
              <a:tr h="3494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деятельности </a:t>
                      </a:r>
                      <a:r>
                        <a:rPr lang="ru-RU" sz="1400" b="1" dirty="0">
                          <a:latin typeface="Times New Roman"/>
                          <a:ea typeface="Georgia"/>
                          <a:cs typeface="Times New Roman"/>
                        </a:rPr>
                        <a:t> 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(в т.ч. продукты и ресурсы, проекты, программы)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 dirty="0">
                          <a:latin typeface="Times New Roman"/>
                          <a:ea typeface="Georgia"/>
                          <a:cs typeface="Times New Roman"/>
                        </a:rPr>
                        <a:t> 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организационные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действия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 Индикаторы эффективности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Ответственные лица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Внутреннего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характера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Внешнего характера (партнеры,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0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стратегии ОУ, направленной на сохранение и укрепление здоровья обучающихся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программы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экологической культуры, здорового и безопасного образа жизни»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2800" algn="l"/>
                        </a:tabLs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Консультирование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МУ «ИМЦ»,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</a:t>
                      </a:r>
                      <a:r>
                        <a:rPr kumimoji="0"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вебинарах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семинарах по вопросу разработки Программы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ФЭКЗиБОЖ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Эффективная стратегия ОУ, направленная на сохранение и укрепление здоровья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Зам.директора по ВР, УВР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altLang="en-US" dirty="0" smtClean="0"/>
              <a:t>Оценка эффективности </a:t>
            </a:r>
            <a:br>
              <a:rPr lang="ru-RU" altLang="en-US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71431"/>
          <a:ext cx="8568950" cy="2457509"/>
        </p:xfrm>
        <a:graphic>
          <a:graphicData uri="http://schemas.openxmlformats.org/drawingml/2006/table">
            <a:tbl>
              <a:tblPr/>
              <a:tblGrid>
                <a:gridCol w="288032"/>
                <a:gridCol w="2952328"/>
                <a:gridCol w="1512168"/>
                <a:gridCol w="792088"/>
                <a:gridCol w="720080"/>
                <a:gridCol w="792088"/>
                <a:gridCol w="792088"/>
                <a:gridCol w="720078"/>
              </a:tblGrid>
              <a:tr h="5886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Показатели, критерии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Фактические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остоянию</a:t>
                      </a:r>
                      <a:endParaRPr lang="ru-RU" sz="1600" b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2011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Индикаторы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2011-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2012-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2013-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2014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2014-2015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2015-2016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600" dirty="0" err="1" smtClean="0">
                          <a:latin typeface="+mn-lt"/>
                          <a:ea typeface="Calibri"/>
                          <a:cs typeface="Times New Roman"/>
                        </a:rPr>
                        <a:t>пед.кадров</a:t>
                      </a: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прошедших курсы повышение квалификации для работы </a:t>
                      </a: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по ФГОС 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ДО и НОО.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43%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54%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79%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Обязательные структурные компоненты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dirty="0" smtClean="0"/>
              <a:t>SWOT-анализ</a:t>
            </a:r>
          </a:p>
          <a:p>
            <a:r>
              <a:rPr lang="ru-RU" dirty="0" smtClean="0"/>
              <a:t>Прогнозируемые риски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27584" y="1556792"/>
            <a:ext cx="7776864" cy="4646612"/>
            <a:chOff x="1576" y="2247"/>
            <a:chExt cx="9605" cy="7317"/>
          </a:xfrm>
        </p:grpSpPr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1711" y="3344"/>
              <a:ext cx="2353" cy="95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Общее собрание коллектива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5409" y="2247"/>
              <a:ext cx="1929" cy="4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Директор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5150" y="3352"/>
              <a:ext cx="2446" cy="95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Педагогический совет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8614" y="3352"/>
              <a:ext cx="2421" cy="95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Управляющий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совет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7339" y="2783"/>
              <a:ext cx="1426" cy="5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 flipH="1">
              <a:off x="3994" y="2772"/>
              <a:ext cx="1644" cy="5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6344" y="2772"/>
              <a:ext cx="0" cy="5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10" y="7137"/>
              <a:ext cx="1671" cy="76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Профсоюзный комитет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678" y="7137"/>
              <a:ext cx="1421" cy="76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Медико-пед</a:t>
              </a: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. </a:t>
              </a: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консилиум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393" y="7137"/>
              <a:ext cx="801" cy="62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6461" y="7137"/>
              <a:ext cx="712" cy="62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ГВС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7526" y="7137"/>
              <a:ext cx="1475" cy="76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Совет профилактики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9251" y="7137"/>
              <a:ext cx="1784" cy="76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Родительский комитет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4497" y="5081"/>
              <a:ext cx="3627" cy="99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Зам.директора  по</a:t>
              </a:r>
            </a:p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УВР, ВР, ВМР, НМР, АХР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1807" y="5176"/>
              <a:ext cx="2187" cy="84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Гл.бухгалтер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8614" y="5176"/>
              <a:ext cx="2321" cy="89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Род.собрание/ конференция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auto">
            <a:xfrm>
              <a:off x="1807" y="8558"/>
              <a:ext cx="1574" cy="625"/>
            </a:xfrm>
            <a:prstGeom prst="hexagon">
              <a:avLst>
                <a:gd name="adj" fmla="val 62960"/>
                <a:gd name="vf" fmla="val 11547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Работники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>
              <a:off x="3678" y="8454"/>
              <a:ext cx="1941" cy="988"/>
            </a:xfrm>
            <a:prstGeom prst="hexagon">
              <a:avLst>
                <a:gd name="adj" fmla="val 49114"/>
                <a:gd name="vf" fmla="val 11547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Псих-пед. служба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AutoShape 21"/>
            <p:cNvSpPr>
              <a:spLocks noChangeArrowheads="1"/>
            </p:cNvSpPr>
            <p:nvPr/>
          </p:nvSpPr>
          <p:spPr bwMode="auto">
            <a:xfrm>
              <a:off x="5907" y="8558"/>
              <a:ext cx="1689" cy="625"/>
            </a:xfrm>
            <a:prstGeom prst="hexagon">
              <a:avLst>
                <a:gd name="adj" fmla="val 67560"/>
                <a:gd name="vf" fmla="val 11547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Педагоги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AutoShape 22"/>
            <p:cNvSpPr>
              <a:spLocks noChangeArrowheads="1"/>
            </p:cNvSpPr>
            <p:nvPr/>
          </p:nvSpPr>
          <p:spPr bwMode="auto">
            <a:xfrm>
              <a:off x="7798" y="8558"/>
              <a:ext cx="1453" cy="625"/>
            </a:xfrm>
            <a:prstGeom prst="hexagon">
              <a:avLst>
                <a:gd name="adj" fmla="val 58120"/>
                <a:gd name="vf" fmla="val 11547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Кл.рук.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AutoShape 23"/>
            <p:cNvSpPr>
              <a:spLocks noChangeArrowheads="1"/>
            </p:cNvSpPr>
            <p:nvPr/>
          </p:nvSpPr>
          <p:spPr bwMode="auto">
            <a:xfrm>
              <a:off x="9482" y="8558"/>
              <a:ext cx="1453" cy="625"/>
            </a:xfrm>
            <a:prstGeom prst="hexagon">
              <a:avLst>
                <a:gd name="adj" fmla="val 58120"/>
                <a:gd name="vf" fmla="val 11547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Родители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>
              <a:off x="6344" y="4389"/>
              <a:ext cx="0" cy="6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9" name="AutoShape 25"/>
            <p:cNvCxnSpPr>
              <a:cxnSpLocks noChangeShapeType="1"/>
            </p:cNvCxnSpPr>
            <p:nvPr/>
          </p:nvCxnSpPr>
          <p:spPr bwMode="auto">
            <a:xfrm flipH="1">
              <a:off x="3206" y="2772"/>
              <a:ext cx="2622" cy="2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>
              <a:off x="9822" y="4389"/>
              <a:ext cx="13" cy="7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2771" y="4389"/>
              <a:ext cx="0" cy="7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 flipH="1">
              <a:off x="4741" y="6072"/>
              <a:ext cx="788" cy="10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>
              <a:off x="5828" y="6072"/>
              <a:ext cx="0" cy="10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4" name="AutoShape 30"/>
            <p:cNvCxnSpPr>
              <a:cxnSpLocks noChangeShapeType="1"/>
            </p:cNvCxnSpPr>
            <p:nvPr/>
          </p:nvCxnSpPr>
          <p:spPr bwMode="auto">
            <a:xfrm>
              <a:off x="7525" y="6018"/>
              <a:ext cx="450" cy="11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>
              <a:off x="6928" y="6072"/>
              <a:ext cx="0" cy="10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 flipH="1">
              <a:off x="3994" y="5598"/>
              <a:ext cx="50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 flipH="1">
              <a:off x="8124" y="5598"/>
              <a:ext cx="4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58" name="AutoShape 34"/>
            <p:cNvCxnSpPr>
              <a:cxnSpLocks noChangeShapeType="1"/>
            </p:cNvCxnSpPr>
            <p:nvPr/>
          </p:nvCxnSpPr>
          <p:spPr bwMode="auto">
            <a:xfrm>
              <a:off x="10013" y="6072"/>
              <a:ext cx="0" cy="10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>
              <a:off x="7975" y="5856"/>
              <a:ext cx="1847" cy="12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0" name="AutoShape 36"/>
            <p:cNvCxnSpPr>
              <a:cxnSpLocks noChangeShapeType="1"/>
            </p:cNvCxnSpPr>
            <p:nvPr/>
          </p:nvCxnSpPr>
          <p:spPr bwMode="auto">
            <a:xfrm>
              <a:off x="2690" y="6072"/>
              <a:ext cx="0" cy="10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61" name="AutoShape 37"/>
            <p:cNvCxnSpPr>
              <a:cxnSpLocks noChangeShapeType="1"/>
            </p:cNvCxnSpPr>
            <p:nvPr/>
          </p:nvCxnSpPr>
          <p:spPr bwMode="auto">
            <a:xfrm flipV="1">
              <a:off x="2948" y="5856"/>
              <a:ext cx="1793" cy="12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62" name="AutoShape 38"/>
            <p:cNvCxnSpPr>
              <a:cxnSpLocks noChangeShapeType="1"/>
            </p:cNvCxnSpPr>
            <p:nvPr/>
          </p:nvCxnSpPr>
          <p:spPr bwMode="auto">
            <a:xfrm rot="16200000">
              <a:off x="143" y="5663"/>
              <a:ext cx="31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63" name="AutoShape 39"/>
            <p:cNvCxnSpPr>
              <a:cxnSpLocks noChangeShapeType="1"/>
            </p:cNvCxnSpPr>
            <p:nvPr/>
          </p:nvCxnSpPr>
          <p:spPr bwMode="auto">
            <a:xfrm>
              <a:off x="5393" y="8708"/>
              <a:ext cx="78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64" name="AutoShape 40"/>
            <p:cNvCxnSpPr>
              <a:cxnSpLocks noChangeShapeType="1"/>
            </p:cNvCxnSpPr>
            <p:nvPr/>
          </p:nvCxnSpPr>
          <p:spPr bwMode="auto">
            <a:xfrm flipH="1">
              <a:off x="9129" y="8735"/>
              <a:ext cx="54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65" name="AutoShape 41"/>
            <p:cNvCxnSpPr>
              <a:cxnSpLocks noChangeShapeType="1"/>
            </p:cNvCxnSpPr>
            <p:nvPr/>
          </p:nvCxnSpPr>
          <p:spPr bwMode="auto">
            <a:xfrm>
              <a:off x="7339" y="9115"/>
              <a:ext cx="7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>
              <a:off x="3029" y="9183"/>
              <a:ext cx="14" cy="3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7" name="AutoShape 43"/>
            <p:cNvCxnSpPr>
              <a:cxnSpLocks noChangeShapeType="1"/>
            </p:cNvCxnSpPr>
            <p:nvPr/>
          </p:nvCxnSpPr>
          <p:spPr bwMode="auto">
            <a:xfrm>
              <a:off x="3043" y="9564"/>
              <a:ext cx="330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8" name="AutoShape 44"/>
            <p:cNvCxnSpPr>
              <a:cxnSpLocks noChangeShapeType="1"/>
            </p:cNvCxnSpPr>
            <p:nvPr/>
          </p:nvCxnSpPr>
          <p:spPr bwMode="auto">
            <a:xfrm flipV="1">
              <a:off x="6344" y="9183"/>
              <a:ext cx="0" cy="3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9" name="AutoShape 45"/>
            <p:cNvCxnSpPr>
              <a:cxnSpLocks noChangeShapeType="1"/>
            </p:cNvCxnSpPr>
            <p:nvPr/>
          </p:nvCxnSpPr>
          <p:spPr bwMode="auto">
            <a:xfrm flipH="1">
              <a:off x="1576" y="8885"/>
              <a:ext cx="2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0" name="AutoShape 46"/>
            <p:cNvCxnSpPr>
              <a:cxnSpLocks noChangeShapeType="1"/>
            </p:cNvCxnSpPr>
            <p:nvPr/>
          </p:nvCxnSpPr>
          <p:spPr bwMode="auto">
            <a:xfrm flipV="1">
              <a:off x="1576" y="3967"/>
              <a:ext cx="0" cy="49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1" name="AutoShape 47"/>
            <p:cNvCxnSpPr>
              <a:cxnSpLocks noChangeShapeType="1"/>
            </p:cNvCxnSpPr>
            <p:nvPr/>
          </p:nvCxnSpPr>
          <p:spPr bwMode="auto">
            <a:xfrm>
              <a:off x="1576" y="3967"/>
              <a:ext cx="13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2" name="AutoShape 48"/>
            <p:cNvCxnSpPr>
              <a:cxnSpLocks noChangeShapeType="1"/>
            </p:cNvCxnSpPr>
            <p:nvPr/>
          </p:nvCxnSpPr>
          <p:spPr bwMode="auto">
            <a:xfrm flipV="1">
              <a:off x="10148" y="7898"/>
              <a:ext cx="14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73" name="AutoShape 49"/>
            <p:cNvCxnSpPr>
              <a:cxnSpLocks noChangeShapeType="1"/>
            </p:cNvCxnSpPr>
            <p:nvPr/>
          </p:nvCxnSpPr>
          <p:spPr bwMode="auto">
            <a:xfrm flipV="1">
              <a:off x="8504" y="7898"/>
              <a:ext cx="14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74" name="AutoShape 50"/>
            <p:cNvCxnSpPr>
              <a:cxnSpLocks noChangeShapeType="1"/>
            </p:cNvCxnSpPr>
            <p:nvPr/>
          </p:nvCxnSpPr>
          <p:spPr bwMode="auto">
            <a:xfrm>
              <a:off x="2622" y="7898"/>
              <a:ext cx="0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75" name="AutoShape 51"/>
            <p:cNvCxnSpPr>
              <a:cxnSpLocks noChangeShapeType="1"/>
            </p:cNvCxnSpPr>
            <p:nvPr/>
          </p:nvCxnSpPr>
          <p:spPr bwMode="auto">
            <a:xfrm>
              <a:off x="4497" y="7898"/>
              <a:ext cx="0" cy="5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76" name="AutoShape 52"/>
            <p:cNvCxnSpPr>
              <a:cxnSpLocks noChangeShapeType="1"/>
            </p:cNvCxnSpPr>
            <p:nvPr/>
          </p:nvCxnSpPr>
          <p:spPr bwMode="auto">
            <a:xfrm>
              <a:off x="6775" y="7794"/>
              <a:ext cx="0" cy="7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77" name="AutoShape 53"/>
            <p:cNvCxnSpPr>
              <a:cxnSpLocks noChangeShapeType="1"/>
            </p:cNvCxnSpPr>
            <p:nvPr/>
          </p:nvCxnSpPr>
          <p:spPr bwMode="auto">
            <a:xfrm>
              <a:off x="5733" y="7822"/>
              <a:ext cx="728" cy="7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78" name="AutoShape 54"/>
            <p:cNvCxnSpPr>
              <a:cxnSpLocks noChangeShapeType="1"/>
            </p:cNvCxnSpPr>
            <p:nvPr/>
          </p:nvCxnSpPr>
          <p:spPr bwMode="auto">
            <a:xfrm flipH="1">
              <a:off x="7038" y="7898"/>
              <a:ext cx="855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79" name="AutoShape 55"/>
            <p:cNvCxnSpPr>
              <a:cxnSpLocks noChangeShapeType="1"/>
            </p:cNvCxnSpPr>
            <p:nvPr/>
          </p:nvCxnSpPr>
          <p:spPr bwMode="auto">
            <a:xfrm>
              <a:off x="8765" y="7898"/>
              <a:ext cx="1071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80" name="AutoShape 56"/>
            <p:cNvCxnSpPr>
              <a:cxnSpLocks noChangeShapeType="1"/>
            </p:cNvCxnSpPr>
            <p:nvPr/>
          </p:nvCxnSpPr>
          <p:spPr bwMode="auto">
            <a:xfrm flipV="1">
              <a:off x="11180" y="3858"/>
              <a:ext cx="1" cy="50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1" name="AutoShape 57"/>
            <p:cNvCxnSpPr>
              <a:cxnSpLocks noChangeShapeType="1"/>
            </p:cNvCxnSpPr>
            <p:nvPr/>
          </p:nvCxnSpPr>
          <p:spPr bwMode="auto">
            <a:xfrm flipH="1">
              <a:off x="11035" y="3858"/>
              <a:ext cx="14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2" name="AutoShape 58"/>
            <p:cNvCxnSpPr>
              <a:cxnSpLocks noChangeShapeType="1"/>
            </p:cNvCxnSpPr>
            <p:nvPr/>
          </p:nvCxnSpPr>
          <p:spPr bwMode="auto">
            <a:xfrm flipV="1">
              <a:off x="11035" y="4295"/>
              <a:ext cx="0" cy="28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3" name="AutoShape 59"/>
            <p:cNvCxnSpPr>
              <a:cxnSpLocks noChangeShapeType="1"/>
            </p:cNvCxnSpPr>
            <p:nvPr/>
          </p:nvCxnSpPr>
          <p:spPr bwMode="auto">
            <a:xfrm flipH="1">
              <a:off x="10935" y="8885"/>
              <a:ext cx="2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4" name="AutoShape 60"/>
            <p:cNvCxnSpPr>
              <a:cxnSpLocks noChangeShapeType="1"/>
            </p:cNvCxnSpPr>
            <p:nvPr/>
          </p:nvCxnSpPr>
          <p:spPr bwMode="auto">
            <a:xfrm>
              <a:off x="8504" y="9183"/>
              <a:ext cx="0" cy="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5" name="AutoShape 61"/>
            <p:cNvCxnSpPr>
              <a:cxnSpLocks noChangeShapeType="1"/>
            </p:cNvCxnSpPr>
            <p:nvPr/>
          </p:nvCxnSpPr>
          <p:spPr bwMode="auto">
            <a:xfrm flipH="1">
              <a:off x="5260" y="9333"/>
              <a:ext cx="325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6" name="AutoShape 62"/>
            <p:cNvCxnSpPr>
              <a:cxnSpLocks noChangeShapeType="1"/>
            </p:cNvCxnSpPr>
            <p:nvPr/>
          </p:nvCxnSpPr>
          <p:spPr bwMode="auto">
            <a:xfrm>
              <a:off x="10162" y="9183"/>
              <a:ext cx="1" cy="3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7" name="AutoShape 63"/>
            <p:cNvCxnSpPr>
              <a:cxnSpLocks noChangeShapeType="1"/>
            </p:cNvCxnSpPr>
            <p:nvPr/>
          </p:nvCxnSpPr>
          <p:spPr bwMode="auto">
            <a:xfrm flipH="1">
              <a:off x="5150" y="9442"/>
              <a:ext cx="501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Система управления МОУ «НШДС №1»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514350" lvl="0" indent="-514350" algn="ctr">
              <a:buNone/>
            </a:pPr>
            <a:r>
              <a:rPr lang="ru-RU" sz="1600" dirty="0" smtClean="0"/>
              <a:t>1. Уровень стратегического управления</a:t>
            </a:r>
          </a:p>
          <a:p>
            <a:pPr marL="514350" lvl="0" indent="-514350" algn="ctr">
              <a:buNone/>
            </a:pPr>
            <a:endParaRPr lang="ru-RU" sz="1600" dirty="0" smtClean="0"/>
          </a:p>
          <a:p>
            <a:pPr marL="514350" lvl="0" indent="-514350" algn="ctr">
              <a:buNone/>
            </a:pPr>
            <a:endParaRPr lang="ru-RU" sz="1600" dirty="0" smtClean="0"/>
          </a:p>
          <a:p>
            <a:pPr marL="514350" lvl="0" indent="-514350" algn="ctr">
              <a:buNone/>
            </a:pPr>
            <a:endParaRPr lang="ru-RU" sz="1600" dirty="0" smtClean="0"/>
          </a:p>
          <a:p>
            <a:pPr marL="514350" lvl="0" indent="-514350" algn="ctr">
              <a:buNone/>
            </a:pPr>
            <a:endParaRPr lang="ru-RU" sz="1600" dirty="0" smtClean="0"/>
          </a:p>
          <a:p>
            <a:pPr marL="514350" lvl="0" indent="-514350" algn="ctr">
              <a:buNone/>
            </a:pPr>
            <a:endParaRPr lang="ru-RU" sz="1600" dirty="0" smtClean="0"/>
          </a:p>
          <a:p>
            <a:pPr lvl="0" algn="ctr">
              <a:buNone/>
            </a:pPr>
            <a:r>
              <a:rPr lang="ru-RU" sz="1600" dirty="0" smtClean="0"/>
              <a:t>2. Уровень тактического управления</a:t>
            </a:r>
          </a:p>
          <a:p>
            <a:pPr lvl="0" algn="ctr">
              <a:buNone/>
            </a:pPr>
            <a:endParaRPr lang="ru-RU" sz="1600" dirty="0" smtClean="0"/>
          </a:p>
          <a:p>
            <a:pPr lvl="0" algn="ctr">
              <a:buNone/>
            </a:pPr>
            <a:endParaRPr lang="ru-RU" sz="1600" dirty="0" smtClean="0"/>
          </a:p>
          <a:p>
            <a:pPr lvl="0"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3. Уровень оперативного управления</a:t>
            </a:r>
          </a:p>
          <a:p>
            <a:pPr lvl="0" algn="ctr">
              <a:buNone/>
            </a:pP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 smtClean="0"/>
              <a:t>Система внутренней оценки качества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 smtClean="0"/>
              <a:t>Система внутренней оценки качества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2578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b="1" dirty="0" smtClean="0"/>
              <a:t>1. Оценка качества созданных условий: </a:t>
            </a:r>
          </a:p>
          <a:p>
            <a:r>
              <a:rPr lang="ru-RU" dirty="0"/>
              <a:t>- Образовательные программы;</a:t>
            </a:r>
          </a:p>
          <a:p>
            <a:r>
              <a:rPr lang="ru-RU" dirty="0"/>
              <a:t>- Доступность и открытость информации о деятельности ОУ;</a:t>
            </a:r>
          </a:p>
          <a:p>
            <a:r>
              <a:rPr lang="ru-RU" dirty="0"/>
              <a:t>- Кадровые условия реализации ООП;</a:t>
            </a:r>
          </a:p>
          <a:p>
            <a:r>
              <a:rPr lang="ru-RU" dirty="0"/>
              <a:t>- Психолого-педагогические условия реализации ООП;</a:t>
            </a:r>
          </a:p>
          <a:p>
            <a:r>
              <a:rPr lang="ru-RU" dirty="0"/>
              <a:t>- Финансово-экономические условия;</a:t>
            </a:r>
          </a:p>
          <a:p>
            <a:r>
              <a:rPr lang="ru-RU" dirty="0"/>
              <a:t>- Оснащённость и благоустройство (инфраструктура);</a:t>
            </a:r>
          </a:p>
          <a:p>
            <a:r>
              <a:rPr lang="ru-RU" dirty="0"/>
              <a:t>- Учебно-методическое обеспечение;</a:t>
            </a:r>
          </a:p>
          <a:p>
            <a:r>
              <a:rPr lang="ru-RU" dirty="0"/>
              <a:t>- Материально-имущественные условия;</a:t>
            </a:r>
          </a:p>
          <a:p>
            <a:r>
              <a:rPr lang="ru-RU" dirty="0"/>
              <a:t>- Информационно-технические условия;</a:t>
            </a:r>
          </a:p>
          <a:p>
            <a:r>
              <a:rPr lang="ru-RU" dirty="0"/>
              <a:t>- Безопасность участников образовательных отношений;</a:t>
            </a:r>
          </a:p>
          <a:p>
            <a:pPr marL="0" lv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 smtClean="0"/>
              <a:t>Система внутренней оценки качества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Оценка достигнутых результатов деятельности:</a:t>
            </a:r>
          </a:p>
          <a:p>
            <a:r>
              <a:rPr lang="ru-RU" dirty="0"/>
              <a:t> - Учебные достижения;</a:t>
            </a:r>
          </a:p>
          <a:p>
            <a:r>
              <a:rPr lang="ru-RU" dirty="0"/>
              <a:t>- </a:t>
            </a:r>
            <a:r>
              <a:rPr lang="ru-RU" dirty="0" err="1"/>
              <a:t>Внеучебные</a:t>
            </a:r>
            <a:r>
              <a:rPr lang="ru-RU" dirty="0"/>
              <a:t> достижения;</a:t>
            </a:r>
          </a:p>
          <a:p>
            <a:r>
              <a:rPr lang="ru-RU" dirty="0"/>
              <a:t>- Воспитательная деятельность;</a:t>
            </a:r>
          </a:p>
          <a:p>
            <a:r>
              <a:rPr lang="ru-RU" dirty="0"/>
              <a:t>- Состояние здоровья и физического развития обучающихся.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</a:t>
            </a:r>
            <a:br>
              <a:rPr lang="ru-RU" dirty="0" smtClean="0"/>
            </a:br>
            <a:r>
              <a:rPr lang="ru-RU" dirty="0" smtClean="0"/>
              <a:t>Программы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820472" cy="5445224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sz="4200" dirty="0" smtClean="0"/>
              <a:t>1. Паспорт Программы </a:t>
            </a:r>
          </a:p>
          <a:p>
            <a:pPr lvl="0">
              <a:buNone/>
            </a:pPr>
            <a:r>
              <a:rPr lang="ru-RU" sz="4200" dirty="0" smtClean="0"/>
              <a:t>2. Информационная справка об учреждении</a:t>
            </a:r>
          </a:p>
          <a:p>
            <a:pPr lvl="0">
              <a:buNone/>
            </a:pPr>
            <a:r>
              <a:rPr lang="ru-RU" sz="4200" dirty="0" smtClean="0"/>
              <a:t>3. Основополагающие документы для разработки Программы</a:t>
            </a:r>
          </a:p>
          <a:p>
            <a:pPr lvl="0">
              <a:buNone/>
            </a:pPr>
            <a:r>
              <a:rPr lang="ru-RU" sz="4200" dirty="0" smtClean="0"/>
              <a:t>4. Аналитическое обоснование программы</a:t>
            </a:r>
          </a:p>
          <a:p>
            <a:pPr lvl="0">
              <a:buNone/>
            </a:pPr>
            <a:r>
              <a:rPr lang="ru-RU" sz="4200" dirty="0" smtClean="0"/>
              <a:t>5. SWOT-анализ</a:t>
            </a:r>
          </a:p>
          <a:p>
            <a:pPr lvl="0">
              <a:buNone/>
            </a:pPr>
            <a:r>
              <a:rPr lang="ru-RU" sz="4200" dirty="0" smtClean="0"/>
              <a:t>6. Концепция развития учреждения </a:t>
            </a:r>
          </a:p>
          <a:p>
            <a:r>
              <a:rPr lang="ru-RU" sz="4200" dirty="0" smtClean="0"/>
              <a:t>- Миссия учреждения, </a:t>
            </a:r>
          </a:p>
          <a:p>
            <a:r>
              <a:rPr lang="ru-RU" sz="4200" dirty="0" smtClean="0"/>
              <a:t>- Цель, задачи  </a:t>
            </a:r>
          </a:p>
          <a:p>
            <a:r>
              <a:rPr lang="ru-RU" sz="4200" dirty="0" smtClean="0"/>
              <a:t>- Механизм реализации </a:t>
            </a:r>
          </a:p>
          <a:p>
            <a:r>
              <a:rPr lang="ru-RU" sz="4200" dirty="0" smtClean="0"/>
              <a:t>- Содержание деятельности по стратегическим  направлениям</a:t>
            </a:r>
          </a:p>
          <a:p>
            <a:pPr lvl="0">
              <a:buNone/>
            </a:pPr>
            <a:r>
              <a:rPr lang="ru-RU" sz="4200" dirty="0" smtClean="0"/>
              <a:t>7. Модуль  1 «……..»</a:t>
            </a:r>
          </a:p>
          <a:p>
            <a:pPr lvl="0">
              <a:buNone/>
            </a:pPr>
            <a:r>
              <a:rPr lang="ru-RU" sz="4200" dirty="0" smtClean="0"/>
              <a:t>8. Модуль  №. «……..»</a:t>
            </a:r>
          </a:p>
          <a:p>
            <a:pPr lvl="0">
              <a:buNone/>
            </a:pPr>
            <a:r>
              <a:rPr lang="ru-RU" sz="4200" dirty="0" smtClean="0"/>
              <a:t>9. Прогнозируемые риски</a:t>
            </a:r>
          </a:p>
          <a:p>
            <a:pPr lvl="0">
              <a:buNone/>
            </a:pPr>
            <a:r>
              <a:rPr lang="ru-RU" sz="4200" dirty="0" smtClean="0"/>
              <a:t>10. Контроль за реализацией Программы</a:t>
            </a:r>
          </a:p>
          <a:p>
            <a:pPr lvl="0">
              <a:buNone/>
            </a:pPr>
            <a:r>
              <a:rPr lang="ru-RU" sz="4200" dirty="0" smtClean="0"/>
              <a:t>11. Финансовое обеспечение Программы</a:t>
            </a:r>
          </a:p>
          <a:p>
            <a:pPr lvl="0">
              <a:buNone/>
            </a:pPr>
            <a:endParaRPr lang="ru-RU" sz="4200" dirty="0" smtClean="0"/>
          </a:p>
          <a:p>
            <a:pPr lvl="0">
              <a:buNone/>
            </a:pPr>
            <a:r>
              <a:rPr lang="ru-RU" sz="3400" b="1" dirty="0" smtClean="0"/>
              <a:t>(Рекомендуют: Лазарев </a:t>
            </a:r>
            <a:r>
              <a:rPr lang="ru-RU" sz="3400" b="1" dirty="0"/>
              <a:t>В. С., Поташник М. М., </a:t>
            </a:r>
            <a:r>
              <a:rPr lang="ru-RU" sz="3400" b="1" dirty="0" err="1"/>
              <a:t>Асмолова</a:t>
            </a:r>
            <a:r>
              <a:rPr lang="ru-RU" sz="3400" b="1" dirty="0"/>
              <a:t> Л., Макарова Л. П., Глебова Г. Ф</a:t>
            </a:r>
            <a:r>
              <a:rPr lang="ru-RU" sz="3400" b="1" dirty="0" smtClean="0"/>
              <a:t>.)</a:t>
            </a:r>
            <a:endParaRPr lang="ru-RU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 smtClean="0"/>
              <a:t>Трансляция и распространение педагогического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445224"/>
          </a:xfrm>
        </p:spPr>
        <p:txBody>
          <a:bodyPr>
            <a:normAutofit fontScale="85000" lnSpcReduction="10000"/>
          </a:bodyPr>
          <a:lstStyle/>
          <a:p>
            <a:pPr lvl="0" hangingPunct="0"/>
            <a:r>
              <a:rPr lang="ru-RU" dirty="0"/>
              <a:t> «Использование коллективных способов обучения в </a:t>
            </a:r>
            <a:r>
              <a:rPr lang="ru-RU" dirty="0" err="1"/>
              <a:t>нач.школе</a:t>
            </a:r>
            <a:r>
              <a:rPr lang="ru-RU" dirty="0"/>
              <a:t>» - 2012-2013г.уч. год;</a:t>
            </a:r>
          </a:p>
          <a:p>
            <a:pPr lvl="0" hangingPunct="0"/>
            <a:r>
              <a:rPr lang="ru-RU" dirty="0"/>
              <a:t>«Формирование умения работать с информацией средствами УМК» - 2012-2014г.уч. год</a:t>
            </a:r>
            <a:r>
              <a:rPr lang="ru-RU" dirty="0" smtClean="0"/>
              <a:t>;</a:t>
            </a:r>
            <a:endParaRPr lang="ru-RU" dirty="0"/>
          </a:p>
          <a:p>
            <a:pPr lvl="0" hangingPunct="0"/>
            <a:r>
              <a:rPr lang="ru-RU" dirty="0"/>
              <a:t>«Использование технологии критического мышления» - 2013-2016уч.год</a:t>
            </a:r>
          </a:p>
          <a:p>
            <a:pPr lvl="0" hangingPunct="0"/>
            <a:r>
              <a:rPr lang="ru-RU" dirty="0"/>
              <a:t>«Информатизация образования через использование электронных образовательных ресурсов (на основе УМК «Зелёный пакет»)» - 2013-2014 </a:t>
            </a:r>
            <a:r>
              <a:rPr lang="ru-RU" dirty="0" err="1"/>
              <a:t>уч.год</a:t>
            </a:r>
            <a:r>
              <a:rPr lang="ru-RU" dirty="0"/>
              <a:t>;</a:t>
            </a:r>
          </a:p>
          <a:p>
            <a:pPr lvl="0" hangingPunct="0"/>
            <a:r>
              <a:rPr lang="ru-RU" dirty="0"/>
              <a:t>Использование системно-</a:t>
            </a:r>
            <a:r>
              <a:rPr lang="ru-RU" dirty="0" err="1"/>
              <a:t>деятельностного</a:t>
            </a:r>
            <a:r>
              <a:rPr lang="ru-RU" dirty="0"/>
              <a:t> подхода на уроках физической культуры» - 2015-2016 </a:t>
            </a:r>
            <a:r>
              <a:rPr lang="ru-RU" dirty="0" err="1"/>
              <a:t>уч.год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Сетевое взаимодействие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>
              <a:buNone/>
            </a:pPr>
            <a:r>
              <a:rPr lang="ru-RU" u="sng" dirty="0" smtClean="0"/>
              <a:t>На базе МОУ «НШДС №1»:</a:t>
            </a:r>
          </a:p>
          <a:p>
            <a:pPr hangingPunct="0"/>
            <a:r>
              <a:rPr lang="ru-RU" dirty="0" smtClean="0">
                <a:solidFill>
                  <a:srgbClr val="FF0000"/>
                </a:solidFill>
              </a:rPr>
              <a:t>С 2009 </a:t>
            </a:r>
            <a:r>
              <a:rPr lang="ru-RU" dirty="0" smtClean="0"/>
              <a:t>года работает педагогический клуб «</a:t>
            </a:r>
            <a:r>
              <a:rPr lang="ru-RU" dirty="0" err="1" smtClean="0"/>
              <a:t>Занковец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С 1 сентября 2015г. открыт Муниципальный ресурсный центр по координации деятельности ОО г.Ухта в вопросах введения ФГОС ДО и НОО и повышения профессиональной компетентности педагогов.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 smtClean="0"/>
              <a:t>Закон № 273-ФЗ </a:t>
            </a:r>
            <a:br>
              <a:rPr lang="ru-RU" altLang="en-US" dirty="0" smtClean="0"/>
            </a:br>
            <a:r>
              <a:rPr lang="ru-RU" altLang="en-US" dirty="0" smtClean="0"/>
              <a:t>«Об образовании в РФ»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en-US" u="sng" dirty="0" smtClean="0"/>
              <a:t>Статья 28 п.7</a:t>
            </a:r>
          </a:p>
          <a:p>
            <a:pPr>
              <a:buNone/>
            </a:pPr>
            <a:r>
              <a:rPr lang="ru-RU" dirty="0" smtClean="0"/>
              <a:t>   «К компетенции образовательной организации в установленной сфере деятельности относится: </a:t>
            </a:r>
          </a:p>
          <a:p>
            <a:pPr>
              <a:buNone/>
            </a:pPr>
            <a:r>
              <a:rPr lang="ru-RU" dirty="0" smtClean="0"/>
              <a:t>- разработка и утверждение по согласованию с учредителем программы развития образовательной организации, если иное не установлено настоящим Федеральным законом».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Программно-целевое, проектное  планирование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- ООП ДО и НОО и входящие в них подпрограммы «Формирование УУД», «Программа </a:t>
            </a:r>
            <a:r>
              <a:rPr lang="ru-RU" dirty="0" err="1"/>
              <a:t>ДНРиВ</a:t>
            </a:r>
            <a:r>
              <a:rPr lang="ru-RU" dirty="0"/>
              <a:t>», «Программа </a:t>
            </a:r>
            <a:r>
              <a:rPr lang="ru-RU" dirty="0" err="1"/>
              <a:t>ЭКЗиБОЖ</a:t>
            </a:r>
            <a:r>
              <a:rPr lang="ru-RU" dirty="0"/>
              <a:t>»;</a:t>
            </a:r>
          </a:p>
          <a:p>
            <a:r>
              <a:rPr lang="ru-RU" dirty="0"/>
              <a:t>- </a:t>
            </a:r>
            <a:r>
              <a:rPr lang="ru-RU" u="sng" dirty="0"/>
              <a:t>комплексно-целевые программы</a:t>
            </a:r>
            <a:r>
              <a:rPr lang="ru-RU" dirty="0"/>
              <a:t>: «Преемственность», «Здоровый ребёнок», «Здоровый воспитанник», «Одарённый ребёнок», «Информационно-методическое сопровождение молодого специалиста»</a:t>
            </a:r>
          </a:p>
          <a:p>
            <a:r>
              <a:rPr lang="ru-RU" dirty="0"/>
              <a:t>- </a:t>
            </a:r>
            <a:r>
              <a:rPr lang="ru-RU" u="sng" dirty="0"/>
              <a:t>методические </a:t>
            </a:r>
            <a:r>
              <a:rPr lang="ru-RU" u="sng" dirty="0" smtClean="0"/>
              <a:t>проекты: </a:t>
            </a:r>
            <a:r>
              <a:rPr lang="ru-RU" dirty="0"/>
              <a:t>«Формирование профессиональной компетентности педагогов», «Фестиваль педагогического мастерства «От призванию к признанию»</a:t>
            </a:r>
          </a:p>
          <a:p>
            <a:r>
              <a:rPr lang="ru-RU" dirty="0"/>
              <a:t>- </a:t>
            </a:r>
            <a:r>
              <a:rPr lang="ru-RU" u="sng" dirty="0"/>
              <a:t>экологические проекты</a:t>
            </a:r>
            <a:r>
              <a:rPr lang="ru-RU" dirty="0"/>
              <a:t>: «Я создаю красоту», «Сделаем мир ярче»;</a:t>
            </a:r>
          </a:p>
          <a:p>
            <a:r>
              <a:rPr lang="ru-RU" dirty="0"/>
              <a:t>- </a:t>
            </a:r>
            <a:r>
              <a:rPr lang="ru-RU" u="sng" dirty="0"/>
              <a:t>социокультурные </a:t>
            </a:r>
            <a:r>
              <a:rPr lang="ru-RU" u="sng" dirty="0" smtClean="0"/>
              <a:t>проекты: </a:t>
            </a:r>
            <a:r>
              <a:rPr lang="ru-RU" dirty="0"/>
              <a:t>«Судьба моей семьи в годы Великой Отечественной войны», «Музей – социокультурное пространство, способствующее формированию духовности и гражданской идентичности»;</a:t>
            </a:r>
          </a:p>
          <a:p>
            <a:r>
              <a:rPr lang="ru-RU" dirty="0"/>
              <a:t>- </a:t>
            </a:r>
            <a:r>
              <a:rPr lang="ru-RU" u="sng" dirty="0"/>
              <a:t>творческо-прикладной проект </a:t>
            </a:r>
            <a:r>
              <a:rPr lang="ru-RU" dirty="0"/>
              <a:t>«Школьная газета».</a:t>
            </a:r>
          </a:p>
          <a:p>
            <a:pPr hangingPunct="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Трудовые отношения и оплата труда:</a:t>
            </a:r>
          </a:p>
          <a:p>
            <a:r>
              <a:rPr lang="ru-RU" dirty="0" smtClean="0"/>
              <a:t>Положение об оплате труда;</a:t>
            </a:r>
          </a:p>
          <a:p>
            <a:r>
              <a:rPr lang="ru-RU" dirty="0" smtClean="0"/>
              <a:t>Положение об оценке эффективности деятельности работников;</a:t>
            </a:r>
          </a:p>
          <a:p>
            <a:r>
              <a:rPr lang="ru-RU" dirty="0" smtClean="0"/>
              <a:t>Должностные инструкции в соответствии с требованиями Приказа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РФ № 761 от 26.08.2010г.</a:t>
            </a:r>
          </a:p>
          <a:p>
            <a:r>
              <a:rPr lang="ru-RU" dirty="0" smtClean="0"/>
              <a:t>Трудовой договор на основе эффективного контракта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Качество образования:</a:t>
            </a:r>
          </a:p>
          <a:p>
            <a:r>
              <a:rPr lang="ru-RU" dirty="0" smtClean="0"/>
              <a:t>Положение о внутренней системе оценки качества образовательной деятельности;</a:t>
            </a:r>
          </a:p>
          <a:p>
            <a:r>
              <a:rPr lang="ru-RU" dirty="0" smtClean="0"/>
              <a:t>Положение о </a:t>
            </a:r>
            <a:r>
              <a:rPr lang="ru-RU" dirty="0" err="1" smtClean="0"/>
              <a:t>внутришкольно-садовом</a:t>
            </a:r>
            <a:r>
              <a:rPr lang="ru-RU" dirty="0" smtClean="0"/>
              <a:t> контроле;</a:t>
            </a:r>
          </a:p>
          <a:p>
            <a:r>
              <a:rPr lang="ru-RU" dirty="0" smtClean="0"/>
              <a:t>Положение о </a:t>
            </a:r>
            <a:r>
              <a:rPr lang="ru-RU" dirty="0" err="1" smtClean="0"/>
              <a:t>Портфолио</a:t>
            </a:r>
            <a:r>
              <a:rPr lang="ru-RU" dirty="0" smtClean="0"/>
              <a:t> педагога, обучающегося;</a:t>
            </a:r>
          </a:p>
          <a:p>
            <a:r>
              <a:rPr lang="ru-RU" dirty="0" smtClean="0"/>
              <a:t>Положение о </a:t>
            </a:r>
            <a:r>
              <a:rPr lang="ru-RU" dirty="0" err="1" smtClean="0"/>
              <a:t>внутришкольно-садовом</a:t>
            </a:r>
            <a:r>
              <a:rPr lang="ru-RU" dirty="0" smtClean="0"/>
              <a:t> конкурсе достижений для педагогов и воспитанников «Через тернии к звёздам»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Достигнутые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Создание: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-  нормативно-правовой </a:t>
            </a:r>
            <a:r>
              <a:rPr lang="ru-RU" dirty="0" smtClean="0"/>
              <a:t>базы </a:t>
            </a:r>
            <a:r>
              <a:rPr lang="ru-RU" dirty="0"/>
              <a:t>учреждения;</a:t>
            </a:r>
          </a:p>
          <a:p>
            <a:pPr>
              <a:buFontTx/>
              <a:buChar char="-"/>
            </a:pPr>
            <a:r>
              <a:rPr lang="ru-RU" dirty="0"/>
              <a:t>- </a:t>
            </a:r>
            <a:r>
              <a:rPr lang="ru-RU" dirty="0" smtClean="0"/>
              <a:t>образовательной </a:t>
            </a:r>
            <a:r>
              <a:rPr lang="ru-RU" dirty="0"/>
              <a:t>системы, имеющей открытое образовательное </a:t>
            </a:r>
            <a:r>
              <a:rPr lang="ru-RU" dirty="0" smtClean="0"/>
              <a:t>пространство;</a:t>
            </a:r>
          </a:p>
          <a:p>
            <a:r>
              <a:rPr lang="ru-RU" b="1" dirty="0" smtClean="0"/>
              <a:t>Обеспечена </a:t>
            </a:r>
            <a:r>
              <a:rPr lang="ru-RU" dirty="0" smtClean="0"/>
              <a:t>открытость и доступность образовательной деятельности;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Достигнутые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smtClean="0"/>
              <a:t>Разработаны и </a:t>
            </a:r>
            <a:r>
              <a:rPr lang="ru-RU" sz="3400" b="1" dirty="0"/>
              <a:t>функционируют</a:t>
            </a:r>
            <a:r>
              <a:rPr lang="ru-RU" sz="3400" b="1" dirty="0" smtClean="0"/>
              <a:t>:</a:t>
            </a:r>
          </a:p>
          <a:p>
            <a:pPr marL="0" indent="0">
              <a:buNone/>
            </a:pPr>
            <a:r>
              <a:rPr lang="ru-RU" sz="3400" dirty="0" smtClean="0"/>
              <a:t>- механизм </a:t>
            </a:r>
            <a:r>
              <a:rPr lang="ru-RU" sz="3400" dirty="0"/>
              <a:t>программно-целевого и проектного </a:t>
            </a:r>
            <a:r>
              <a:rPr lang="ru-RU" sz="3400" dirty="0" smtClean="0"/>
              <a:t>  планирования </a:t>
            </a:r>
            <a:r>
              <a:rPr lang="ru-RU" sz="3400" dirty="0"/>
              <a:t>деятельности;</a:t>
            </a:r>
          </a:p>
          <a:p>
            <a:pPr marL="0" indent="0">
              <a:buNone/>
            </a:pPr>
            <a:r>
              <a:rPr lang="ru-RU" sz="3400" dirty="0"/>
              <a:t> - система управления инновационными процессами с использованием принципы общественного управления </a:t>
            </a:r>
            <a:r>
              <a:rPr lang="ru-RU" sz="3400" dirty="0" smtClean="0"/>
              <a:t>;</a:t>
            </a:r>
          </a:p>
          <a:p>
            <a:pPr marL="0" indent="0">
              <a:buNone/>
            </a:pPr>
            <a:r>
              <a:rPr lang="ru-RU" sz="3400" dirty="0" smtClean="0"/>
              <a:t>- система методической работы, основанная  на </a:t>
            </a:r>
            <a:r>
              <a:rPr lang="ru-RU" sz="3400" dirty="0" err="1" smtClean="0"/>
              <a:t>деятельностном</a:t>
            </a:r>
            <a:r>
              <a:rPr lang="ru-RU" sz="3400" dirty="0" smtClean="0"/>
              <a:t> подходе ;    </a:t>
            </a:r>
            <a:endParaRPr lang="ru-RU" sz="3400" dirty="0"/>
          </a:p>
          <a:p>
            <a:pPr marL="0" indent="0">
              <a:buNone/>
            </a:pPr>
            <a:r>
              <a:rPr lang="ru-RU" sz="3400" dirty="0"/>
              <a:t>- система внутренней оценки качества образовательной деятельности;</a:t>
            </a:r>
          </a:p>
          <a:p>
            <a:pPr marL="0" indent="0">
              <a:buNone/>
            </a:pPr>
            <a:r>
              <a:rPr lang="ru-RU" sz="3400" dirty="0" smtClean="0"/>
              <a:t>- система </a:t>
            </a:r>
            <a:r>
              <a:rPr lang="ru-RU" sz="3400" dirty="0"/>
              <a:t>поощрения и стимулирования, основанная на результатах эффективности деятельности каждого участника образовательных отношений</a:t>
            </a:r>
            <a:r>
              <a:rPr lang="ru-RU" sz="3400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Достигнутые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Используется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модель активного взаимодействия участников образовательных отношений; </a:t>
            </a:r>
          </a:p>
          <a:p>
            <a:endParaRPr lang="ru-RU" b="1" dirty="0" smtClean="0"/>
          </a:p>
          <a:p>
            <a:r>
              <a:rPr lang="ru-RU" b="1" dirty="0" smtClean="0"/>
              <a:t>Совершенствуются 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материально-техническая база;  </a:t>
            </a:r>
          </a:p>
          <a:p>
            <a:pPr>
              <a:buNone/>
            </a:pPr>
            <a:r>
              <a:rPr lang="ru-RU" dirty="0" smtClean="0"/>
              <a:t>- система финансирования.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altLang="en-US" dirty="0" smtClean="0"/>
              <a:t>Критерии оценки </a:t>
            </a:r>
            <a:br>
              <a:rPr lang="ru-RU" altLang="en-US" dirty="0" smtClean="0"/>
            </a:br>
            <a:r>
              <a:rPr lang="ru-RU" altLang="en-US" dirty="0" smtClean="0"/>
              <a:t>Программы развития </a:t>
            </a:r>
            <a:br>
              <a:rPr lang="ru-RU" alt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/>
              <a:t>Актуальность</a:t>
            </a:r>
            <a:r>
              <a:rPr lang="ru-RU" dirty="0" smtClean="0"/>
              <a:t> (нацеленность на решение ключевых проблем ОО)</a:t>
            </a:r>
          </a:p>
          <a:p>
            <a:pPr lvl="0"/>
            <a:r>
              <a:rPr lang="ru-RU" b="1" dirty="0" err="1" smtClean="0"/>
              <a:t>Прогностичность</a:t>
            </a:r>
            <a:r>
              <a:rPr lang="ru-RU" dirty="0" smtClean="0"/>
              <a:t> (ориентация на удовлетворение «завтрашнего»  социального заказа)</a:t>
            </a:r>
          </a:p>
          <a:p>
            <a:pPr lvl="0"/>
            <a:r>
              <a:rPr lang="ru-RU" b="1" dirty="0" smtClean="0"/>
              <a:t>Напряженность  </a:t>
            </a:r>
            <a:r>
              <a:rPr lang="ru-RU" dirty="0" smtClean="0"/>
              <a:t>( нацеленность на максимально возможные результаты при рациональном использовании имеющихся ресурсов)</a:t>
            </a:r>
          </a:p>
          <a:p>
            <a:pPr lvl="0"/>
            <a:r>
              <a:rPr lang="ru-RU" b="1" dirty="0" smtClean="0"/>
              <a:t>Реалистичность и реализуемость</a:t>
            </a:r>
            <a:r>
              <a:rPr lang="ru-RU" dirty="0" smtClean="0"/>
              <a:t> (соответствие требуемых и имеющихся возможностей)</a:t>
            </a:r>
          </a:p>
          <a:p>
            <a:pPr lvl="0"/>
            <a:r>
              <a:rPr lang="ru-RU" b="1" dirty="0" smtClean="0"/>
              <a:t>Полнота и системность</a:t>
            </a:r>
            <a:r>
              <a:rPr lang="ru-RU" dirty="0" smtClean="0"/>
              <a:t> (отражение системного характера ОО, охват всех подсистем и связей между ними и с внешней средой)</a:t>
            </a:r>
          </a:p>
          <a:p>
            <a:pPr lvl="0"/>
            <a:r>
              <a:rPr lang="ru-RU" b="1" dirty="0" err="1" smtClean="0"/>
              <a:t>Стратегичность</a:t>
            </a:r>
            <a:r>
              <a:rPr lang="ru-RU" dirty="0" smtClean="0"/>
              <a:t> (движение от общего и концептуального - к конкретике и детализации)</a:t>
            </a:r>
          </a:p>
          <a:p>
            <a:pPr lvl="0"/>
            <a:r>
              <a:rPr lang="ru-RU" b="1" dirty="0" smtClean="0"/>
              <a:t>Индивидуальность </a:t>
            </a:r>
            <a:r>
              <a:rPr lang="ru-RU" dirty="0" smtClean="0"/>
              <a:t>( соответствие специфике ОО, авторский характер документа)</a:t>
            </a:r>
          </a:p>
          <a:p>
            <a:pPr lvl="0"/>
            <a:r>
              <a:rPr lang="ru-RU" b="1" dirty="0" smtClean="0"/>
              <a:t>Контролируемость</a:t>
            </a:r>
            <a:r>
              <a:rPr lang="ru-RU" dirty="0" smtClean="0"/>
              <a:t> (наличие максимально возможного набора индикативных показателей)</a:t>
            </a:r>
          </a:p>
          <a:p>
            <a:pPr lvl="0"/>
            <a:r>
              <a:rPr lang="ru-RU" b="1" dirty="0" smtClean="0"/>
              <a:t>Информативность </a:t>
            </a:r>
            <a:r>
              <a:rPr lang="ru-RU" dirty="0" smtClean="0"/>
              <a:t>(полное логичное построение, обозримость и содержательность описания нововведений)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3300" b="1" dirty="0" smtClean="0">
                <a:solidFill>
                  <a:schemeClr val="bg2">
                    <a:lumMod val="50000"/>
                  </a:schemeClr>
                </a:solidFill>
              </a:rPr>
              <a:t>Если </a:t>
            </a:r>
            <a:r>
              <a:rPr lang="ru-RU" sz="3300" b="1" dirty="0" smtClean="0">
                <a:solidFill>
                  <a:schemeClr val="bg2">
                    <a:lumMod val="50000"/>
                  </a:schemeClr>
                </a:solidFill>
              </a:rPr>
              <a:t>корабль не знает, 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bg2">
                    <a:lumMod val="50000"/>
                  </a:schemeClr>
                </a:solidFill>
              </a:rPr>
              <a:t>к какой пристани он держит путь,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bg2">
                    <a:lumMod val="50000"/>
                  </a:schemeClr>
                </a:solidFill>
              </a:rPr>
              <a:t>то никакой ветер не будет ему </a:t>
            </a:r>
            <a:r>
              <a:rPr lang="ru-RU" sz="3300" b="1" dirty="0" smtClean="0">
                <a:solidFill>
                  <a:schemeClr val="bg2">
                    <a:lumMod val="50000"/>
                  </a:schemeClr>
                </a:solidFill>
              </a:rPr>
              <a:t>попутным»</a:t>
            </a:r>
            <a:endParaRPr lang="ru-RU" sz="33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2600" dirty="0" smtClean="0"/>
              <a:t>Л. А. Сенека</a:t>
            </a:r>
            <a:r>
              <a:rPr lang="ru-RU" dirty="0" smtClean="0"/>
              <a:t> </a:t>
            </a:r>
          </a:p>
          <a:p>
            <a:pPr marL="0" indent="0">
              <a:buNone/>
            </a:pPr>
            <a:endParaRPr lang="ru-RU" b="1" dirty="0" smtClean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endParaRPr lang="ru-RU" sz="2800" dirty="0"/>
          </a:p>
          <a:p>
            <a:pPr marL="0" indent="0" algn="r">
              <a:buNone/>
            </a:pPr>
            <a:endParaRPr lang="ru-RU" sz="2800" dirty="0" smtClean="0"/>
          </a:p>
          <a:p>
            <a:pPr marL="0" indent="0" algn="r">
              <a:buNone/>
            </a:pPr>
            <a:endParaRPr lang="ru-RU" sz="2800" dirty="0" smtClean="0"/>
          </a:p>
          <a:p>
            <a:pPr marL="0" indent="0" algn="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 П А С И Б О    ЗА    В Н И М А Н И Е ! 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833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altLang="en-US" dirty="0" smtClean="0"/>
              <a:t>Аналитическое обоснование Программы развития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22745492"/>
              </p:ext>
            </p:extLst>
          </p:nvPr>
        </p:nvGraphicFramePr>
        <p:xfrm>
          <a:off x="457200" y="1557338"/>
          <a:ext cx="8229600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Миссия МОУ «НШДС №1»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Миссия МОУ «НШДС №1» </a:t>
            </a:r>
            <a:r>
              <a:rPr lang="ru-RU" u="sng" dirty="0" smtClean="0"/>
              <a:t>в условиях тесных преемственных связей детского сада и начальной школы </a:t>
            </a:r>
            <a:r>
              <a:rPr lang="ru-RU" dirty="0" smtClean="0"/>
              <a:t>заключается </a:t>
            </a:r>
            <a:r>
              <a:rPr lang="ru-RU" u="sng" dirty="0" smtClean="0"/>
              <a:t>в создании такого образовательного пространства, </a:t>
            </a:r>
            <a:r>
              <a:rPr lang="ru-RU" dirty="0" smtClean="0"/>
              <a:t>которое обеспечит ситуацию успеха каждому участнику образовательных отношений, его личностный рост и готовность к полноценному участию в социальной жизни в условиях современного общества.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Стратегическая цель: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модернизация образовательной системы детского сада и начальной школы в условиях введения и реализации ФГОС ДО и НОО</a:t>
            </a:r>
            <a:r>
              <a:rPr lang="ru-RU" b="1" i="1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04056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- повышение качества, доступности и открытости образования;</a:t>
            </a:r>
          </a:p>
          <a:p>
            <a:r>
              <a:rPr lang="ru-RU" dirty="0" smtClean="0"/>
              <a:t>- обеспечение непрерывности и преемственности процесса образования на каждом уровне образования;</a:t>
            </a:r>
          </a:p>
          <a:p>
            <a:r>
              <a:rPr lang="ru-RU" dirty="0" smtClean="0"/>
              <a:t>-  организация образовательной деятельности в соответствии с требованиями ФГОС ДО и НОО;</a:t>
            </a:r>
          </a:p>
          <a:p>
            <a:r>
              <a:rPr lang="ru-RU" dirty="0" smtClean="0"/>
              <a:t>-  создание условий для формирования творческой среды, обеспечивающей поддержку одаренных воспитанников и обучающихся;</a:t>
            </a:r>
          </a:p>
          <a:p>
            <a:pPr lvl="0"/>
            <a:r>
              <a:rPr lang="ru-RU" dirty="0" smtClean="0"/>
              <a:t> создание оптимальных условий, обеспечивающих рост профессиональных и личностных достижений педагогов, реализацию их творческого потенциала;</a:t>
            </a:r>
          </a:p>
          <a:p>
            <a:r>
              <a:rPr lang="ru-RU" dirty="0" smtClean="0"/>
              <a:t>-  создание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среды и формирование ценности здоровья и здорового безопасного образа жизни;</a:t>
            </a:r>
          </a:p>
          <a:p>
            <a:pPr lvl="0"/>
            <a:r>
              <a:rPr lang="ru-RU" dirty="0" smtClean="0"/>
              <a:t> обеспечение перехода на качественно новый уровень в подходах к использованию компьютерной техники и информационных технологий во всех областях деятельности учреждения;</a:t>
            </a:r>
          </a:p>
          <a:p>
            <a:r>
              <a:rPr lang="ru-RU" dirty="0" smtClean="0"/>
              <a:t>-  построение  динамичной, развивающей среды, направленной на вариативность и интеграцию образовательной деятельности и способствующей саморазвития и самореализации участников образовательных отношений.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деятельности</a:t>
            </a:r>
            <a:endParaRPr lang="ru-RU" dirty="0"/>
          </a:p>
        </p:txBody>
      </p:sp>
      <p:pic>
        <p:nvPicPr>
          <p:cNvPr id="1026" name="Схема 3"/>
          <p:cNvPicPr>
            <a:picLocks noChangeArrowheads="1"/>
          </p:cNvPicPr>
          <p:nvPr/>
        </p:nvPicPr>
        <p:blipFill>
          <a:blip r:embed="rId2" cstate="print"/>
          <a:srcRect l="-209" t="-2898" r="-594"/>
          <a:stretch>
            <a:fillRect/>
          </a:stretch>
        </p:blipFill>
        <p:spPr bwMode="auto">
          <a:xfrm>
            <a:off x="611560" y="764704"/>
            <a:ext cx="8208912" cy="577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взаимодействия</a:t>
            </a:r>
            <a:endParaRPr lang="ru-RU" dirty="0"/>
          </a:p>
        </p:txBody>
      </p:sp>
      <p:grpSp>
        <p:nvGrpSpPr>
          <p:cNvPr id="82" name="Группа 81"/>
          <p:cNvGrpSpPr/>
          <p:nvPr/>
        </p:nvGrpSpPr>
        <p:grpSpPr>
          <a:xfrm>
            <a:off x="304800" y="836712"/>
            <a:ext cx="8610600" cy="6021288"/>
            <a:chOff x="304800" y="0"/>
            <a:chExt cx="8610600" cy="6858000"/>
          </a:xfrm>
        </p:grpSpPr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7620000" y="6324600"/>
              <a:ext cx="533400" cy="533400"/>
            </a:xfrm>
            <a:prstGeom prst="ellipse">
              <a:avLst/>
            </a:prstGeom>
            <a:solidFill>
              <a:srgbClr val="FBBA3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у</a:t>
              </a:r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auto">
            <a:xfrm>
              <a:off x="1219200" y="6324600"/>
              <a:ext cx="533400" cy="533400"/>
            </a:xfrm>
            <a:prstGeom prst="ellipse">
              <a:avLst/>
            </a:prstGeom>
            <a:solidFill>
              <a:srgbClr val="E84C3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В </a:t>
              </a:r>
            </a:p>
          </p:txBody>
        </p:sp>
        <p:grpSp>
          <p:nvGrpSpPr>
            <p:cNvPr id="85" name="Группа 82"/>
            <p:cNvGrpSpPr/>
            <p:nvPr/>
          </p:nvGrpSpPr>
          <p:grpSpPr>
            <a:xfrm>
              <a:off x="304800" y="0"/>
              <a:ext cx="8610600" cy="6705600"/>
              <a:chOff x="304800" y="0"/>
              <a:chExt cx="8610600" cy="6705600"/>
            </a:xfrm>
          </p:grpSpPr>
          <p:grpSp>
            <p:nvGrpSpPr>
              <p:cNvPr id="86" name="Diagram 2"/>
              <p:cNvGrpSpPr>
                <a:grpSpLocks/>
              </p:cNvGrpSpPr>
              <p:nvPr/>
            </p:nvGrpSpPr>
            <p:grpSpPr bwMode="auto">
              <a:xfrm>
                <a:off x="457200" y="1600200"/>
                <a:ext cx="8229600" cy="4525963"/>
                <a:chOff x="288" y="735"/>
                <a:chExt cx="5184" cy="2851"/>
              </a:xfrm>
            </p:grpSpPr>
            <p:graphicFrame>
              <p:nvGraphicFramePr>
                <p:cNvPr id="161" name="Схема 160"/>
                <p:cNvGraphicFramePr/>
                <p:nvPr/>
              </p:nvGraphicFramePr>
              <p:xfrm>
                <a:off x="288" y="735"/>
                <a:ext cx="5184" cy="2851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2" r:lo="rId3" r:qs="rId4" r:cs="rId5"/>
                </a:graphicData>
              </a:graphic>
            </p:graphicFrame>
            <p:sp>
              <p:nvSpPr>
                <p:cNvPr id="162" name="Oval 15"/>
                <p:cNvSpPr>
                  <a:spLocks noChangeArrowheads="1"/>
                </p:cNvSpPr>
                <p:nvPr/>
              </p:nvSpPr>
              <p:spPr bwMode="auto">
                <a:xfrm rot="-1475092">
                  <a:off x="4320" y="1263"/>
                  <a:ext cx="432" cy="672"/>
                </a:xfrm>
                <a:prstGeom prst="ellipse">
                  <a:avLst/>
                </a:prstGeom>
                <a:solidFill>
                  <a:srgbClr val="F9832B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87" name="Oval 21"/>
              <p:cNvSpPr>
                <a:spLocks noChangeArrowheads="1"/>
              </p:cNvSpPr>
              <p:nvPr/>
            </p:nvSpPr>
            <p:spPr bwMode="auto">
              <a:xfrm rot="-1475092">
                <a:off x="2438400" y="5334000"/>
                <a:ext cx="685800" cy="1066800"/>
              </a:xfrm>
              <a:prstGeom prst="ellipse">
                <a:avLst/>
              </a:prstGeom>
              <a:solidFill>
                <a:srgbClr val="F9832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/>
                  <a:t>тема</a:t>
                </a:r>
              </a:p>
            </p:txBody>
          </p:sp>
          <p:sp>
            <p:nvSpPr>
              <p:cNvPr id="88" name="Oval 22"/>
              <p:cNvSpPr>
                <a:spLocks noChangeArrowheads="1"/>
              </p:cNvSpPr>
              <p:nvPr/>
            </p:nvSpPr>
            <p:spPr bwMode="auto">
              <a:xfrm rot="14356891">
                <a:off x="6057900" y="5524500"/>
                <a:ext cx="685800" cy="1066800"/>
              </a:xfrm>
              <a:prstGeom prst="ellipse">
                <a:avLst/>
              </a:prstGeom>
              <a:solidFill>
                <a:srgbClr val="F9832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9" name="Oval 23"/>
              <p:cNvSpPr>
                <a:spLocks noChangeArrowheads="1"/>
              </p:cNvSpPr>
              <p:nvPr/>
            </p:nvSpPr>
            <p:spPr bwMode="auto">
              <a:xfrm rot="2776692">
                <a:off x="1676400" y="2209800"/>
                <a:ext cx="685800" cy="1066800"/>
              </a:xfrm>
              <a:prstGeom prst="ellipse">
                <a:avLst/>
              </a:prstGeom>
              <a:solidFill>
                <a:srgbClr val="F9832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ru-RU"/>
                  <a:t>тема</a:t>
                </a:r>
              </a:p>
            </p:txBody>
          </p:sp>
          <p:sp>
            <p:nvSpPr>
              <p:cNvPr id="90" name="Oval 24"/>
              <p:cNvSpPr>
                <a:spLocks noChangeArrowheads="1"/>
              </p:cNvSpPr>
              <p:nvPr/>
            </p:nvSpPr>
            <p:spPr bwMode="auto">
              <a:xfrm rot="16200000">
                <a:off x="4381500" y="647700"/>
                <a:ext cx="685800" cy="1066800"/>
              </a:xfrm>
              <a:prstGeom prst="ellipse">
                <a:avLst/>
              </a:prstGeom>
              <a:solidFill>
                <a:srgbClr val="F9832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r>
                  <a:rPr lang="ru-RU" dirty="0"/>
                  <a:t>тема</a:t>
                </a:r>
              </a:p>
            </p:txBody>
          </p:sp>
          <p:sp>
            <p:nvSpPr>
              <p:cNvPr id="91" name="Line 29"/>
              <p:cNvSpPr>
                <a:spLocks noChangeShapeType="1"/>
              </p:cNvSpPr>
              <p:nvPr/>
            </p:nvSpPr>
            <p:spPr bwMode="auto">
              <a:xfrm>
                <a:off x="5943600" y="5562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Line 31"/>
              <p:cNvSpPr>
                <a:spLocks noChangeShapeType="1"/>
              </p:cNvSpPr>
              <p:nvPr/>
            </p:nvSpPr>
            <p:spPr bwMode="auto">
              <a:xfrm flipV="1">
                <a:off x="6629400" y="3048000"/>
                <a:ext cx="2286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Line 33"/>
              <p:cNvSpPr>
                <a:spLocks noChangeShapeType="1"/>
              </p:cNvSpPr>
              <p:nvPr/>
            </p:nvSpPr>
            <p:spPr bwMode="auto">
              <a:xfrm flipH="1">
                <a:off x="3048000" y="5562600"/>
                <a:ext cx="152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Line 35"/>
              <p:cNvSpPr>
                <a:spLocks noChangeShapeType="1"/>
              </p:cNvSpPr>
              <p:nvPr/>
            </p:nvSpPr>
            <p:spPr bwMode="auto">
              <a:xfrm flipH="1" flipV="1">
                <a:off x="2286000" y="2895600"/>
                <a:ext cx="2286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Line 36"/>
              <p:cNvSpPr>
                <a:spLocks noChangeShapeType="1"/>
              </p:cNvSpPr>
              <p:nvPr/>
            </p:nvSpPr>
            <p:spPr bwMode="auto">
              <a:xfrm flipV="1">
                <a:off x="4648200" y="1524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Line 41"/>
              <p:cNvSpPr>
                <a:spLocks noChangeShapeType="1"/>
              </p:cNvSpPr>
              <p:nvPr/>
            </p:nvSpPr>
            <p:spPr bwMode="auto">
              <a:xfrm>
                <a:off x="3048000" y="3962400"/>
                <a:ext cx="228600" cy="76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Line 42"/>
              <p:cNvSpPr>
                <a:spLocks noChangeShapeType="1"/>
              </p:cNvSpPr>
              <p:nvPr/>
            </p:nvSpPr>
            <p:spPr bwMode="auto">
              <a:xfrm>
                <a:off x="1981200" y="3200400"/>
                <a:ext cx="533400" cy="213360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Line 43"/>
              <p:cNvSpPr>
                <a:spLocks noChangeShapeType="1"/>
              </p:cNvSpPr>
              <p:nvPr/>
            </p:nvSpPr>
            <p:spPr bwMode="auto">
              <a:xfrm>
                <a:off x="3200400" y="6172200"/>
                <a:ext cx="2667000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Line 45"/>
              <p:cNvSpPr>
                <a:spLocks noChangeShapeType="1"/>
              </p:cNvSpPr>
              <p:nvPr/>
            </p:nvSpPr>
            <p:spPr bwMode="auto">
              <a:xfrm>
                <a:off x="4038600" y="5562600"/>
                <a:ext cx="1066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Line 46"/>
              <p:cNvSpPr>
                <a:spLocks noChangeShapeType="1"/>
              </p:cNvSpPr>
              <p:nvPr/>
            </p:nvSpPr>
            <p:spPr bwMode="auto">
              <a:xfrm flipV="1">
                <a:off x="6705600" y="3505200"/>
                <a:ext cx="609600" cy="220980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Line 47"/>
              <p:cNvSpPr>
                <a:spLocks noChangeShapeType="1"/>
              </p:cNvSpPr>
              <p:nvPr/>
            </p:nvSpPr>
            <p:spPr bwMode="auto">
              <a:xfrm flipV="1">
                <a:off x="6019800" y="3886200"/>
                <a:ext cx="381000" cy="990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Line 48"/>
              <p:cNvSpPr>
                <a:spLocks noChangeShapeType="1"/>
              </p:cNvSpPr>
              <p:nvPr/>
            </p:nvSpPr>
            <p:spPr bwMode="auto">
              <a:xfrm flipV="1">
                <a:off x="3200400" y="2209800"/>
                <a:ext cx="83820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Line 49"/>
              <p:cNvSpPr>
                <a:spLocks noChangeShapeType="1"/>
              </p:cNvSpPr>
              <p:nvPr/>
            </p:nvSpPr>
            <p:spPr bwMode="auto">
              <a:xfrm flipV="1">
                <a:off x="2438400" y="1295400"/>
                <a:ext cx="1676400" cy="106680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Line 50"/>
              <p:cNvSpPr>
                <a:spLocks noChangeShapeType="1"/>
              </p:cNvSpPr>
              <p:nvPr/>
            </p:nvSpPr>
            <p:spPr bwMode="auto">
              <a:xfrm>
                <a:off x="5105400" y="2209800"/>
                <a:ext cx="91440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Line 51"/>
              <p:cNvSpPr>
                <a:spLocks noChangeShapeType="1"/>
              </p:cNvSpPr>
              <p:nvPr/>
            </p:nvSpPr>
            <p:spPr bwMode="auto">
              <a:xfrm>
                <a:off x="5181600" y="1295400"/>
                <a:ext cx="1676400" cy="121920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Line 55"/>
              <p:cNvSpPr>
                <a:spLocks noChangeShapeType="1"/>
              </p:cNvSpPr>
              <p:nvPr/>
            </p:nvSpPr>
            <p:spPr bwMode="auto">
              <a:xfrm flipV="1">
                <a:off x="3962400" y="1295400"/>
                <a:ext cx="152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Line 56"/>
              <p:cNvSpPr>
                <a:spLocks noChangeShapeType="1"/>
              </p:cNvSpPr>
              <p:nvPr/>
            </p:nvSpPr>
            <p:spPr bwMode="auto">
              <a:xfrm flipH="1">
                <a:off x="2438400" y="2286000"/>
                <a:ext cx="76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Line 57"/>
              <p:cNvSpPr>
                <a:spLocks noChangeShapeType="1"/>
              </p:cNvSpPr>
              <p:nvPr/>
            </p:nvSpPr>
            <p:spPr bwMode="auto">
              <a:xfrm flipH="1" flipV="1">
                <a:off x="3048000" y="3886200"/>
                <a:ext cx="762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Line 58"/>
              <p:cNvSpPr>
                <a:spLocks noChangeShapeType="1"/>
              </p:cNvSpPr>
              <p:nvPr/>
            </p:nvSpPr>
            <p:spPr bwMode="auto">
              <a:xfrm flipH="1" flipV="1">
                <a:off x="1981200" y="3200400"/>
                <a:ext cx="762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Line 59"/>
              <p:cNvSpPr>
                <a:spLocks noChangeShapeType="1"/>
              </p:cNvSpPr>
              <p:nvPr/>
            </p:nvSpPr>
            <p:spPr bwMode="auto">
              <a:xfrm>
                <a:off x="3200400" y="4419600"/>
                <a:ext cx="762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Line 60"/>
              <p:cNvSpPr>
                <a:spLocks noChangeShapeType="1"/>
              </p:cNvSpPr>
              <p:nvPr/>
            </p:nvSpPr>
            <p:spPr bwMode="auto">
              <a:xfrm>
                <a:off x="2438400" y="5105400"/>
                <a:ext cx="762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Line 61"/>
              <p:cNvSpPr>
                <a:spLocks noChangeShapeType="1"/>
              </p:cNvSpPr>
              <p:nvPr/>
            </p:nvSpPr>
            <p:spPr bwMode="auto">
              <a:xfrm flipH="1">
                <a:off x="3200400" y="61722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Line 62"/>
              <p:cNvSpPr>
                <a:spLocks noChangeShapeType="1"/>
              </p:cNvSpPr>
              <p:nvPr/>
            </p:nvSpPr>
            <p:spPr bwMode="auto">
              <a:xfrm>
                <a:off x="5715000" y="617220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Line 65"/>
              <p:cNvSpPr>
                <a:spLocks noChangeShapeType="1"/>
              </p:cNvSpPr>
              <p:nvPr/>
            </p:nvSpPr>
            <p:spPr bwMode="auto">
              <a:xfrm flipV="1">
                <a:off x="6324600" y="3810000"/>
                <a:ext cx="762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" name="Line 66"/>
              <p:cNvSpPr>
                <a:spLocks noChangeShapeType="1"/>
              </p:cNvSpPr>
              <p:nvPr/>
            </p:nvSpPr>
            <p:spPr bwMode="auto">
              <a:xfrm flipV="1">
                <a:off x="7239000" y="3505200"/>
                <a:ext cx="762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" name="Line 67"/>
              <p:cNvSpPr>
                <a:spLocks noChangeShapeType="1"/>
              </p:cNvSpPr>
              <p:nvPr/>
            </p:nvSpPr>
            <p:spPr bwMode="auto">
              <a:xfrm>
                <a:off x="6781800" y="2438400"/>
                <a:ext cx="76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" name="Line 68"/>
              <p:cNvSpPr>
                <a:spLocks noChangeShapeType="1"/>
              </p:cNvSpPr>
              <p:nvPr/>
            </p:nvSpPr>
            <p:spPr bwMode="auto">
              <a:xfrm>
                <a:off x="5791200" y="2667000"/>
                <a:ext cx="2286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" name="Line 69"/>
              <p:cNvSpPr>
                <a:spLocks noChangeShapeType="1"/>
              </p:cNvSpPr>
              <p:nvPr/>
            </p:nvSpPr>
            <p:spPr bwMode="auto">
              <a:xfrm flipH="1" flipV="1">
                <a:off x="5105400" y="2209800"/>
                <a:ext cx="2286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" name="Line 70"/>
              <p:cNvSpPr>
                <a:spLocks noChangeShapeType="1"/>
              </p:cNvSpPr>
              <p:nvPr/>
            </p:nvSpPr>
            <p:spPr bwMode="auto">
              <a:xfrm flipV="1">
                <a:off x="3810000" y="2209800"/>
                <a:ext cx="2286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" name="Line 71"/>
              <p:cNvSpPr>
                <a:spLocks noChangeShapeType="1"/>
              </p:cNvSpPr>
              <p:nvPr/>
            </p:nvSpPr>
            <p:spPr bwMode="auto">
              <a:xfrm flipH="1">
                <a:off x="3200400" y="2667000"/>
                <a:ext cx="2286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" name="Line 72"/>
              <p:cNvSpPr>
                <a:spLocks noChangeShapeType="1"/>
              </p:cNvSpPr>
              <p:nvPr/>
            </p:nvSpPr>
            <p:spPr bwMode="auto">
              <a:xfrm flipH="1" flipV="1">
                <a:off x="5181600" y="1295400"/>
                <a:ext cx="2286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" name="Oval 75"/>
              <p:cNvSpPr>
                <a:spLocks noChangeArrowheads="1"/>
              </p:cNvSpPr>
              <p:nvPr/>
            </p:nvSpPr>
            <p:spPr bwMode="auto">
              <a:xfrm>
                <a:off x="1066800" y="1066800"/>
                <a:ext cx="533400" cy="533400"/>
              </a:xfrm>
              <a:prstGeom prst="ellipse">
                <a:avLst/>
              </a:prstGeom>
              <a:solidFill>
                <a:srgbClr val="FBBA3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dirty="0"/>
                  <a:t>у</a:t>
                </a:r>
              </a:p>
            </p:txBody>
          </p:sp>
          <p:sp>
            <p:nvSpPr>
              <p:cNvPr id="123" name="Oval 76"/>
              <p:cNvSpPr>
                <a:spLocks noChangeArrowheads="1"/>
              </p:cNvSpPr>
              <p:nvPr/>
            </p:nvSpPr>
            <p:spPr bwMode="auto">
              <a:xfrm>
                <a:off x="304800" y="1676400"/>
                <a:ext cx="533400" cy="533400"/>
              </a:xfrm>
              <a:prstGeom prst="ellipse">
                <a:avLst/>
              </a:prstGeom>
              <a:solidFill>
                <a:srgbClr val="E84C3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/>
                  <a:t>В</a:t>
                </a:r>
              </a:p>
            </p:txBody>
          </p:sp>
          <p:sp>
            <p:nvSpPr>
              <p:cNvPr id="124" name="Oval 77"/>
              <p:cNvSpPr>
                <a:spLocks noChangeArrowheads="1"/>
              </p:cNvSpPr>
              <p:nvPr/>
            </p:nvSpPr>
            <p:spPr bwMode="auto">
              <a:xfrm>
                <a:off x="3810000" y="0"/>
                <a:ext cx="533400" cy="533400"/>
              </a:xfrm>
              <a:prstGeom prst="ellipse">
                <a:avLst/>
              </a:prstGeom>
              <a:solidFill>
                <a:srgbClr val="FBBA3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/>
                  <a:t>у</a:t>
                </a:r>
              </a:p>
            </p:txBody>
          </p:sp>
          <p:sp>
            <p:nvSpPr>
              <p:cNvPr id="125" name="Oval 78"/>
              <p:cNvSpPr>
                <a:spLocks noChangeArrowheads="1"/>
              </p:cNvSpPr>
              <p:nvPr/>
            </p:nvSpPr>
            <p:spPr bwMode="auto">
              <a:xfrm>
                <a:off x="5029200" y="0"/>
                <a:ext cx="533400" cy="533400"/>
              </a:xfrm>
              <a:prstGeom prst="ellipse">
                <a:avLst/>
              </a:prstGeom>
              <a:solidFill>
                <a:srgbClr val="E84C3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/>
                  <a:t>В</a:t>
                </a:r>
              </a:p>
            </p:txBody>
          </p:sp>
          <p:sp>
            <p:nvSpPr>
              <p:cNvPr id="126" name="Oval 79"/>
              <p:cNvSpPr>
                <a:spLocks noChangeArrowheads="1"/>
              </p:cNvSpPr>
              <p:nvPr/>
            </p:nvSpPr>
            <p:spPr bwMode="auto">
              <a:xfrm>
                <a:off x="7924800" y="1371600"/>
                <a:ext cx="533400" cy="533400"/>
              </a:xfrm>
              <a:prstGeom prst="ellipse">
                <a:avLst/>
              </a:prstGeom>
              <a:solidFill>
                <a:srgbClr val="FBBA3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/>
                  <a:t>у</a:t>
                </a:r>
              </a:p>
            </p:txBody>
          </p:sp>
          <p:sp>
            <p:nvSpPr>
              <p:cNvPr id="127" name="Oval 80"/>
              <p:cNvSpPr>
                <a:spLocks noChangeArrowheads="1"/>
              </p:cNvSpPr>
              <p:nvPr/>
            </p:nvSpPr>
            <p:spPr bwMode="auto">
              <a:xfrm>
                <a:off x="8382000" y="2362200"/>
                <a:ext cx="533400" cy="533400"/>
              </a:xfrm>
              <a:prstGeom prst="ellipse">
                <a:avLst/>
              </a:prstGeom>
              <a:solidFill>
                <a:srgbClr val="E84C3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/>
                  <a:t>В</a:t>
                </a:r>
              </a:p>
            </p:txBody>
          </p:sp>
          <p:sp>
            <p:nvSpPr>
              <p:cNvPr id="128" name="Oval 81"/>
              <p:cNvSpPr>
                <a:spLocks noChangeArrowheads="1"/>
              </p:cNvSpPr>
              <p:nvPr/>
            </p:nvSpPr>
            <p:spPr bwMode="auto">
              <a:xfrm>
                <a:off x="7848600" y="5562600"/>
                <a:ext cx="533400" cy="533400"/>
              </a:xfrm>
              <a:prstGeom prst="ellipse">
                <a:avLst/>
              </a:prstGeom>
              <a:solidFill>
                <a:srgbClr val="E84C3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/>
                  <a:t>В</a:t>
                </a:r>
              </a:p>
            </p:txBody>
          </p:sp>
          <p:sp>
            <p:nvSpPr>
              <p:cNvPr id="129" name="Oval 84"/>
              <p:cNvSpPr>
                <a:spLocks noChangeArrowheads="1"/>
              </p:cNvSpPr>
              <p:nvPr/>
            </p:nvSpPr>
            <p:spPr bwMode="auto">
              <a:xfrm>
                <a:off x="838200" y="5638800"/>
                <a:ext cx="533400" cy="533400"/>
              </a:xfrm>
              <a:prstGeom prst="ellipse">
                <a:avLst/>
              </a:prstGeom>
              <a:solidFill>
                <a:srgbClr val="FBBA3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/>
                  <a:t>у</a:t>
                </a:r>
              </a:p>
            </p:txBody>
          </p:sp>
          <p:sp>
            <p:nvSpPr>
              <p:cNvPr id="130" name="Line 85"/>
              <p:cNvSpPr>
                <a:spLocks noChangeShapeType="1"/>
              </p:cNvSpPr>
              <p:nvPr/>
            </p:nvSpPr>
            <p:spPr bwMode="auto">
              <a:xfrm flipH="1" flipV="1">
                <a:off x="1219200" y="1676400"/>
                <a:ext cx="533400" cy="838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Line 86"/>
              <p:cNvSpPr>
                <a:spLocks noChangeShapeType="1"/>
              </p:cNvSpPr>
              <p:nvPr/>
            </p:nvSpPr>
            <p:spPr bwMode="auto">
              <a:xfrm flipH="1" flipV="1">
                <a:off x="838200" y="2057400"/>
                <a:ext cx="83820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Line 87"/>
              <p:cNvSpPr>
                <a:spLocks noChangeShapeType="1"/>
              </p:cNvSpPr>
              <p:nvPr/>
            </p:nvSpPr>
            <p:spPr bwMode="auto">
              <a:xfrm flipH="1">
                <a:off x="1371600" y="5943600"/>
                <a:ext cx="1066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Line 88"/>
              <p:cNvSpPr>
                <a:spLocks noChangeShapeType="1"/>
              </p:cNvSpPr>
              <p:nvPr/>
            </p:nvSpPr>
            <p:spPr bwMode="auto">
              <a:xfrm flipH="1">
                <a:off x="1752600" y="6172200"/>
                <a:ext cx="7620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Line 89"/>
              <p:cNvSpPr>
                <a:spLocks noChangeShapeType="1"/>
              </p:cNvSpPr>
              <p:nvPr/>
            </p:nvSpPr>
            <p:spPr bwMode="auto">
              <a:xfrm flipV="1">
                <a:off x="6858000" y="5791200"/>
                <a:ext cx="9906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Line 90"/>
              <p:cNvSpPr>
                <a:spLocks noChangeShapeType="1"/>
              </p:cNvSpPr>
              <p:nvPr/>
            </p:nvSpPr>
            <p:spPr bwMode="auto">
              <a:xfrm>
                <a:off x="6781800" y="6096000"/>
                <a:ext cx="8382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Line 91"/>
              <p:cNvSpPr>
                <a:spLocks noChangeShapeType="1"/>
              </p:cNvSpPr>
              <p:nvPr/>
            </p:nvSpPr>
            <p:spPr bwMode="auto">
              <a:xfrm flipV="1">
                <a:off x="7467600" y="1828800"/>
                <a:ext cx="609600" cy="838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" name="Line 92"/>
              <p:cNvSpPr>
                <a:spLocks noChangeShapeType="1"/>
              </p:cNvSpPr>
              <p:nvPr/>
            </p:nvSpPr>
            <p:spPr bwMode="auto">
              <a:xfrm flipV="1">
                <a:off x="7543800" y="2514600"/>
                <a:ext cx="8382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" name="Line 93"/>
              <p:cNvSpPr>
                <a:spLocks noChangeShapeType="1"/>
              </p:cNvSpPr>
              <p:nvPr/>
            </p:nvSpPr>
            <p:spPr bwMode="auto">
              <a:xfrm flipV="1">
                <a:off x="4724400" y="457200"/>
                <a:ext cx="3810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Line 94"/>
              <p:cNvSpPr>
                <a:spLocks noChangeShapeType="1"/>
              </p:cNvSpPr>
              <p:nvPr/>
            </p:nvSpPr>
            <p:spPr bwMode="auto">
              <a:xfrm flipH="1" flipV="1">
                <a:off x="4191000" y="533400"/>
                <a:ext cx="3810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AutoShape 95"/>
              <p:cNvSpPr>
                <a:spLocks noChangeArrowheads="1"/>
              </p:cNvSpPr>
              <p:nvPr/>
            </p:nvSpPr>
            <p:spPr bwMode="auto">
              <a:xfrm rot="-2297410">
                <a:off x="533400" y="1371600"/>
                <a:ext cx="609600" cy="152400"/>
              </a:xfrm>
              <a:prstGeom prst="leftRightArrow">
                <a:avLst>
                  <a:gd name="adj1" fmla="val 50000"/>
                  <a:gd name="adj2" fmla="val 8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" name="AutoShape 97"/>
              <p:cNvSpPr>
                <a:spLocks noChangeArrowheads="1"/>
              </p:cNvSpPr>
              <p:nvPr/>
            </p:nvSpPr>
            <p:spPr bwMode="auto">
              <a:xfrm>
                <a:off x="4343400" y="228600"/>
                <a:ext cx="609600" cy="152400"/>
              </a:xfrm>
              <a:prstGeom prst="leftRightArrow">
                <a:avLst>
                  <a:gd name="adj1" fmla="val 50000"/>
                  <a:gd name="adj2" fmla="val 8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" name="AutoShape 98"/>
              <p:cNvSpPr>
                <a:spLocks noChangeArrowheads="1"/>
              </p:cNvSpPr>
              <p:nvPr/>
            </p:nvSpPr>
            <p:spPr bwMode="auto">
              <a:xfrm rot="-7129670">
                <a:off x="8229600" y="1981200"/>
                <a:ext cx="609600" cy="152400"/>
              </a:xfrm>
              <a:prstGeom prst="leftRightArrow">
                <a:avLst>
                  <a:gd name="adj1" fmla="val 50000"/>
                  <a:gd name="adj2" fmla="val 8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" name="AutoShape 99"/>
              <p:cNvSpPr>
                <a:spLocks noChangeArrowheads="1"/>
              </p:cNvSpPr>
              <p:nvPr/>
            </p:nvSpPr>
            <p:spPr bwMode="auto">
              <a:xfrm rot="-7026505">
                <a:off x="762000" y="6324600"/>
                <a:ext cx="609600" cy="152400"/>
              </a:xfrm>
              <a:prstGeom prst="leftRightArrow">
                <a:avLst>
                  <a:gd name="adj1" fmla="val 50000"/>
                  <a:gd name="adj2" fmla="val 8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" name="AutoShape 100"/>
              <p:cNvSpPr>
                <a:spLocks noChangeArrowheads="1"/>
              </p:cNvSpPr>
              <p:nvPr/>
            </p:nvSpPr>
            <p:spPr bwMode="auto">
              <a:xfrm rot="-4299391">
                <a:off x="8001000" y="6248400"/>
                <a:ext cx="609600" cy="152400"/>
              </a:xfrm>
              <a:prstGeom prst="leftRightArrow">
                <a:avLst>
                  <a:gd name="adj1" fmla="val 50000"/>
                  <a:gd name="adj2" fmla="val 8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5" name="Rectangle 103"/>
              <p:cNvSpPr>
                <a:spLocks noChangeArrowheads="1"/>
              </p:cNvSpPr>
              <p:nvPr/>
            </p:nvSpPr>
            <p:spPr bwMode="auto">
              <a:xfrm>
                <a:off x="6019800" y="5867400"/>
                <a:ext cx="730250" cy="366713"/>
              </a:xfrm>
              <a:prstGeom prst="rect">
                <a:avLst/>
              </a:prstGeom>
              <a:solidFill>
                <a:srgbClr val="F9832B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/>
                  <a:t>тема</a:t>
                </a:r>
              </a:p>
            </p:txBody>
          </p:sp>
          <p:sp>
            <p:nvSpPr>
              <p:cNvPr id="146" name="Rectangle 104"/>
              <p:cNvSpPr>
                <a:spLocks noChangeArrowheads="1"/>
              </p:cNvSpPr>
              <p:nvPr/>
            </p:nvSpPr>
            <p:spPr bwMode="auto">
              <a:xfrm rot="3282894">
                <a:off x="6754105" y="2795987"/>
                <a:ext cx="902092" cy="366713"/>
              </a:xfrm>
              <a:prstGeom prst="rect">
                <a:avLst/>
              </a:prstGeom>
              <a:solidFill>
                <a:srgbClr val="F9832B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тема</a:t>
                </a:r>
              </a:p>
            </p:txBody>
          </p:sp>
          <p:sp>
            <p:nvSpPr>
              <p:cNvPr id="147" name="Text Box 109"/>
              <p:cNvSpPr txBox="1">
                <a:spLocks noChangeArrowheads="1"/>
              </p:cNvSpPr>
              <p:nvPr/>
            </p:nvSpPr>
            <p:spPr bwMode="auto">
              <a:xfrm rot="1163221">
                <a:off x="3373438" y="3192463"/>
                <a:ext cx="1044575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1000" b="1" dirty="0"/>
                  <a:t>диагностика</a:t>
                </a:r>
              </a:p>
            </p:txBody>
          </p:sp>
          <p:sp>
            <p:nvSpPr>
              <p:cNvPr id="148" name="Text Box 110"/>
              <p:cNvSpPr txBox="1">
                <a:spLocks noChangeArrowheads="1"/>
              </p:cNvSpPr>
              <p:nvPr/>
            </p:nvSpPr>
            <p:spPr bwMode="auto">
              <a:xfrm rot="-1368042">
                <a:off x="4802188" y="3054350"/>
                <a:ext cx="1252537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1200" b="1" dirty="0"/>
                  <a:t>Совместное</a:t>
                </a:r>
              </a:p>
              <a:p>
                <a:r>
                  <a:rPr lang="ru-RU" sz="1200" b="1" dirty="0"/>
                  <a:t> обучение</a:t>
                </a:r>
              </a:p>
            </p:txBody>
          </p:sp>
          <p:sp>
            <p:nvSpPr>
              <p:cNvPr id="149" name="Text Box 111"/>
              <p:cNvSpPr txBox="1">
                <a:spLocks noChangeArrowheads="1"/>
              </p:cNvSpPr>
              <p:nvPr/>
            </p:nvSpPr>
            <p:spPr bwMode="auto">
              <a:xfrm rot="-2700000">
                <a:off x="3287713" y="4297363"/>
                <a:ext cx="1198562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1200" b="1" dirty="0" err="1"/>
                  <a:t>инноватика</a:t>
                </a:r>
                <a:endParaRPr lang="ru-RU" sz="1200" b="1" dirty="0"/>
              </a:p>
            </p:txBody>
          </p:sp>
          <p:sp>
            <p:nvSpPr>
              <p:cNvPr id="150" name="Text Box 112"/>
              <p:cNvSpPr txBox="1">
                <a:spLocks noChangeArrowheads="1"/>
              </p:cNvSpPr>
              <p:nvPr/>
            </p:nvSpPr>
            <p:spPr bwMode="auto">
              <a:xfrm rot="2471156">
                <a:off x="5089525" y="4175125"/>
                <a:ext cx="854075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1600" b="1" dirty="0"/>
                  <a:t>опыт</a:t>
                </a:r>
              </a:p>
            </p:txBody>
          </p:sp>
          <p:sp>
            <p:nvSpPr>
              <p:cNvPr id="151" name="Text Box 113"/>
              <p:cNvSpPr txBox="1">
                <a:spLocks noChangeArrowheads="1"/>
              </p:cNvSpPr>
              <p:nvPr/>
            </p:nvSpPr>
            <p:spPr bwMode="auto">
              <a:xfrm>
                <a:off x="4495800" y="2819400"/>
                <a:ext cx="827088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b="1"/>
                  <a:t>НОД</a:t>
                </a:r>
              </a:p>
            </p:txBody>
          </p:sp>
          <p:sp>
            <p:nvSpPr>
              <p:cNvPr id="152" name="Text Box 114"/>
              <p:cNvSpPr txBox="1">
                <a:spLocks noChangeArrowheads="1"/>
              </p:cNvSpPr>
              <p:nvPr/>
            </p:nvSpPr>
            <p:spPr bwMode="auto">
              <a:xfrm>
                <a:off x="3851920" y="5733256"/>
                <a:ext cx="144780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000" b="1" dirty="0"/>
                  <a:t>организационная</a:t>
                </a:r>
              </a:p>
            </p:txBody>
          </p:sp>
          <p:sp>
            <p:nvSpPr>
              <p:cNvPr id="153" name="Text Box 115"/>
              <p:cNvSpPr txBox="1">
                <a:spLocks noChangeArrowheads="1"/>
              </p:cNvSpPr>
              <p:nvPr/>
            </p:nvSpPr>
            <p:spPr bwMode="auto">
              <a:xfrm>
                <a:off x="4139952" y="5877272"/>
                <a:ext cx="854075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1200" b="1" dirty="0"/>
                  <a:t>работа</a:t>
                </a:r>
              </a:p>
            </p:txBody>
          </p:sp>
          <p:sp>
            <p:nvSpPr>
              <p:cNvPr id="154" name="Text Box 116"/>
              <p:cNvSpPr txBox="1">
                <a:spLocks noChangeArrowheads="1"/>
              </p:cNvSpPr>
              <p:nvPr/>
            </p:nvSpPr>
            <p:spPr bwMode="auto">
              <a:xfrm rot="38684011">
                <a:off x="6137275" y="4440238"/>
                <a:ext cx="236220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1600"/>
                  <a:t>Методическая работа</a:t>
                </a:r>
              </a:p>
            </p:txBody>
          </p:sp>
          <p:sp>
            <p:nvSpPr>
              <p:cNvPr id="155" name="Text Box 119"/>
              <p:cNvSpPr txBox="1">
                <a:spLocks noChangeArrowheads="1"/>
              </p:cNvSpPr>
              <p:nvPr/>
            </p:nvSpPr>
            <p:spPr bwMode="auto">
              <a:xfrm rot="1968811">
                <a:off x="5715000" y="685800"/>
                <a:ext cx="2151063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chemeClr val="accent2"/>
                    </a:solidFill>
                  </a:rPr>
                  <a:t>Создание условий</a:t>
                </a:r>
              </a:p>
            </p:txBody>
          </p:sp>
          <p:sp>
            <p:nvSpPr>
              <p:cNvPr id="156" name="Line 120"/>
              <p:cNvSpPr>
                <a:spLocks noChangeShapeType="1"/>
              </p:cNvSpPr>
              <p:nvPr/>
            </p:nvSpPr>
            <p:spPr bwMode="auto">
              <a:xfrm flipH="1">
                <a:off x="1447800" y="228600"/>
                <a:ext cx="2362200" cy="91440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" name="Line 121"/>
              <p:cNvSpPr>
                <a:spLocks noChangeShapeType="1"/>
              </p:cNvSpPr>
              <p:nvPr/>
            </p:nvSpPr>
            <p:spPr bwMode="auto">
              <a:xfrm>
                <a:off x="533400" y="2209800"/>
                <a:ext cx="457200" cy="342900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8" name="Line 122"/>
              <p:cNvSpPr>
                <a:spLocks noChangeShapeType="1"/>
              </p:cNvSpPr>
              <p:nvPr/>
            </p:nvSpPr>
            <p:spPr bwMode="auto">
              <a:xfrm>
                <a:off x="1752600" y="6629400"/>
                <a:ext cx="586740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" name="Line 123"/>
              <p:cNvSpPr>
                <a:spLocks noChangeShapeType="1"/>
              </p:cNvSpPr>
              <p:nvPr/>
            </p:nvSpPr>
            <p:spPr bwMode="auto">
              <a:xfrm flipV="1">
                <a:off x="8305800" y="2971800"/>
                <a:ext cx="304800" cy="259080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" name="Line 127"/>
              <p:cNvSpPr>
                <a:spLocks noChangeShapeType="1"/>
              </p:cNvSpPr>
              <p:nvPr/>
            </p:nvSpPr>
            <p:spPr bwMode="auto">
              <a:xfrm flipH="1">
                <a:off x="6705600" y="5486400"/>
                <a:ext cx="762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реализации:</a:t>
            </a:r>
            <a:br>
              <a:rPr lang="ru-RU" dirty="0" smtClean="0"/>
            </a:br>
            <a:r>
              <a:rPr lang="ru-RU" dirty="0" smtClean="0"/>
              <a:t>План-график реализации модуля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i="1" u="sng" dirty="0" smtClean="0"/>
              <a:t>Организационный</a:t>
            </a:r>
            <a:r>
              <a:rPr lang="ru-RU" i="1" dirty="0" smtClean="0"/>
              <a:t> </a:t>
            </a:r>
            <a:r>
              <a:rPr lang="ru-RU" dirty="0" smtClean="0"/>
              <a:t>– 2011-2012 гг.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i="1" dirty="0" smtClean="0"/>
              <a:t>. </a:t>
            </a:r>
            <a:r>
              <a:rPr lang="ru-RU" i="1" u="sng" dirty="0" smtClean="0"/>
              <a:t>Этап реализации</a:t>
            </a:r>
            <a:r>
              <a:rPr lang="ru-RU" dirty="0" smtClean="0"/>
              <a:t> -  2012-2015г.г.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i="1" dirty="0" smtClean="0"/>
              <a:t>. </a:t>
            </a:r>
            <a:r>
              <a:rPr lang="ru-RU" i="1" u="sng" dirty="0" smtClean="0"/>
              <a:t>Завершающий</a:t>
            </a:r>
            <a:r>
              <a:rPr lang="ru-RU" dirty="0" smtClean="0"/>
              <a:t> - 2015-2016г.г.</a:t>
            </a:r>
          </a:p>
          <a:p>
            <a:pPr lvl="0"/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403</TotalTime>
  <Words>1173</Words>
  <Application>Microsoft Office PowerPoint</Application>
  <PresentationFormat>Экран (4:3)</PresentationFormat>
  <Paragraphs>259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Welcome</vt:lpstr>
      <vt:lpstr>Программа развития  МОУ «НШДС №1»  как механизм   модернизации образовательной организации в условиях введения ФГОС. </vt:lpstr>
      <vt:lpstr>Закон № 273-ФЗ  «Об образовании в РФ»</vt:lpstr>
      <vt:lpstr>Аналитическое обоснование Программы развития</vt:lpstr>
      <vt:lpstr>Миссия МОУ «НШДС №1»</vt:lpstr>
      <vt:lpstr>Стратегическая цель: </vt:lpstr>
      <vt:lpstr>Задачи:</vt:lpstr>
      <vt:lpstr>Направления деятельности</vt:lpstr>
      <vt:lpstr>Модель взаимодействия</vt:lpstr>
      <vt:lpstr>Этапы реализации: План-график реализации модуля</vt:lpstr>
      <vt:lpstr>План-график реализации модуля</vt:lpstr>
      <vt:lpstr>Оценка эффективности  </vt:lpstr>
      <vt:lpstr>Обязательные структурные компоненты Программы</vt:lpstr>
      <vt:lpstr>Система управления МОУ «НШДС №1»</vt:lpstr>
      <vt:lpstr>Система внутренней оценки качества</vt:lpstr>
      <vt:lpstr>Система внутренней оценки качества</vt:lpstr>
      <vt:lpstr>Система внутренней оценки качества</vt:lpstr>
      <vt:lpstr>Структура  Программы Развития</vt:lpstr>
      <vt:lpstr>Трансляция и распространение педагогического опыта</vt:lpstr>
      <vt:lpstr>Сетевое взаимодействие </vt:lpstr>
      <vt:lpstr>Программно-целевое, проектное  планирование</vt:lpstr>
      <vt:lpstr>Нормативно-правовая база</vt:lpstr>
      <vt:lpstr>Достигнутые результаты</vt:lpstr>
      <vt:lpstr>Достигнутые результаты</vt:lpstr>
      <vt:lpstr>Достигнутые результаты</vt:lpstr>
      <vt:lpstr>Критерии оценки  Программы развития  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34</cp:revision>
  <dcterms:created xsi:type="dcterms:W3CDTF">2015-12-06T00:02:25Z</dcterms:created>
  <dcterms:modified xsi:type="dcterms:W3CDTF">2015-12-08T06:33:09Z</dcterms:modified>
</cp:coreProperties>
</file>